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81"/>
  </p:notesMasterIdLst>
  <p:handoutMasterIdLst>
    <p:handoutMasterId r:id="rId82"/>
  </p:handoutMasterIdLst>
  <p:sldIdLst>
    <p:sldId id="256" r:id="rId2"/>
    <p:sldId id="361" r:id="rId3"/>
    <p:sldId id="335" r:id="rId4"/>
    <p:sldId id="336" r:id="rId5"/>
    <p:sldId id="337" r:id="rId6"/>
    <p:sldId id="262" r:id="rId7"/>
    <p:sldId id="258" r:id="rId8"/>
    <p:sldId id="264" r:id="rId9"/>
    <p:sldId id="266" r:id="rId10"/>
    <p:sldId id="267" r:id="rId11"/>
    <p:sldId id="268" r:id="rId12"/>
    <p:sldId id="338" r:id="rId13"/>
    <p:sldId id="340" r:id="rId14"/>
    <p:sldId id="274" r:id="rId15"/>
    <p:sldId id="343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48" r:id="rId35"/>
    <p:sldId id="290" r:id="rId36"/>
    <p:sldId id="291" r:id="rId37"/>
    <p:sldId id="349" r:id="rId38"/>
    <p:sldId id="350" r:id="rId39"/>
    <p:sldId id="293" r:id="rId40"/>
    <p:sldId id="294" r:id="rId41"/>
    <p:sldId id="295" r:id="rId42"/>
    <p:sldId id="296" r:id="rId43"/>
    <p:sldId id="297" r:id="rId44"/>
    <p:sldId id="351" r:id="rId45"/>
    <p:sldId id="298" r:id="rId46"/>
    <p:sldId id="299" r:id="rId47"/>
    <p:sldId id="334" r:id="rId48"/>
    <p:sldId id="301" r:id="rId49"/>
    <p:sldId id="330" r:id="rId50"/>
    <p:sldId id="305" r:id="rId51"/>
    <p:sldId id="306" r:id="rId52"/>
    <p:sldId id="307" r:id="rId53"/>
    <p:sldId id="308" r:id="rId54"/>
    <p:sldId id="331" r:id="rId55"/>
    <p:sldId id="309" r:id="rId56"/>
    <p:sldId id="310" r:id="rId57"/>
    <p:sldId id="311" r:id="rId58"/>
    <p:sldId id="333" r:id="rId59"/>
    <p:sldId id="352" r:id="rId60"/>
    <p:sldId id="353" r:id="rId61"/>
    <p:sldId id="354" r:id="rId62"/>
    <p:sldId id="355" r:id="rId63"/>
    <p:sldId id="362" r:id="rId64"/>
    <p:sldId id="356" r:id="rId65"/>
    <p:sldId id="357" r:id="rId66"/>
    <p:sldId id="360" r:id="rId67"/>
    <p:sldId id="359" r:id="rId68"/>
    <p:sldId id="373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32" r:id="rId78"/>
    <p:sldId id="317" r:id="rId79"/>
    <p:sldId id="374" r:id="rId80"/>
  </p:sldIdLst>
  <p:sldSz cx="9144000" cy="6858000" type="screen4x3"/>
  <p:notesSz cx="6888163" cy="100203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99"/>
    <a:srgbClr val="FCB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3" autoAdjust="0"/>
    <p:restoredTop sz="94660"/>
  </p:normalViewPr>
  <p:slideViewPr>
    <p:cSldViewPr>
      <p:cViewPr>
        <p:scale>
          <a:sx n="75" d="100"/>
          <a:sy n="75" d="100"/>
        </p:scale>
        <p:origin x="-42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599" tIns="48300" rIns="96599" bIns="4830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6599" tIns="48300" rIns="96599" bIns="48300" rtlCol="0"/>
          <a:lstStyle>
            <a:lvl1pPr algn="r">
              <a:defRPr sz="1300"/>
            </a:lvl1pPr>
          </a:lstStyle>
          <a:p>
            <a:fld id="{E995A43C-EFD4-4D56-AB80-D17E23C0211C}" type="datetimeFigureOut">
              <a:rPr lang="th-TH" smtClean="0"/>
              <a:pPr/>
              <a:t>24/06/56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6599" tIns="48300" rIns="96599" bIns="4830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599" tIns="48300" rIns="96599" bIns="48300" rtlCol="0" anchor="b"/>
          <a:lstStyle>
            <a:lvl1pPr algn="r">
              <a:defRPr sz="1300"/>
            </a:lvl1pPr>
          </a:lstStyle>
          <a:p>
            <a:fld id="{4C78669D-341C-4061-8F25-8B0FCD9954B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139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9" tIns="48300" rIns="96599" bIns="4830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1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9" tIns="48300" rIns="96599" bIns="483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9" tIns="48300" rIns="96599" bIns="48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9" tIns="48300" rIns="96599" bIns="4830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9" tIns="48300" rIns="96599" bIns="483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FC1D829C-50E8-4C0C-8F50-F647428F868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640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56865-F430-4667-98DC-7C4C83F1B6F5}" type="slidenum">
              <a:rPr lang="en-US"/>
              <a:pPr/>
              <a:t>8</a:t>
            </a:fld>
            <a:endParaRPr lang="th-TH"/>
          </a:p>
        </p:txBody>
      </p:sp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endParaRPr lang="th-TH" b="1" u="sng" dirty="0"/>
          </a:p>
          <a:p>
            <a:pPr marL="363923" indent="-363923"/>
            <a:r>
              <a:rPr lang="th-TH" dirty="0"/>
              <a:t>กรอกเวลา</a:t>
            </a:r>
            <a:endParaRPr lang="en-US" dirty="0"/>
          </a:p>
          <a:p>
            <a:pPr marL="363923" indent="-363923"/>
            <a:endParaRPr lang="en-US" b="1" u="sng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F25E2-F97D-433E-BB95-FFFF2D22F382}" type="slidenum">
              <a:rPr lang="en-US"/>
              <a:pPr/>
              <a:t>21</a:t>
            </a:fld>
            <a:endParaRPr lang="th-TH"/>
          </a:p>
        </p:txBody>
      </p:sp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ภาพที่ 1. เน้นว่า ถ้าไม่มีพิกัดต้องทำการเลื่อนแผนที่เอง ไม่</a:t>
            </a:r>
            <a:r>
              <a:rPr lang="th-TH" dirty="0" err="1"/>
              <a:t>งั้น</a:t>
            </a:r>
            <a:r>
              <a:rPr lang="th-TH" dirty="0"/>
              <a:t>จะไม่สามารถบันทึกได้</a:t>
            </a:r>
          </a:p>
          <a:p>
            <a:pPr marL="363923" indent="-363923"/>
            <a:endParaRPr lang="en-US" dirty="0"/>
          </a:p>
          <a:p>
            <a:pPr marL="363923" indent="-363923"/>
            <a:r>
              <a:rPr lang="th-TH" dirty="0"/>
              <a:t>ถ้าเหตุการณ์เกิดขึ้นทางริมถนนทางด้านไหนก็ให้เลื่อนไป ณ ตำแหน่งนั้นโดย</a:t>
            </a:r>
          </a:p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81DF0-1675-4BB6-91BE-4DD29C452A33}" type="slidenum">
              <a:rPr lang="en-US"/>
              <a:pPr/>
              <a:t>22</a:t>
            </a:fld>
            <a:endParaRPr lang="th-TH"/>
          </a:p>
        </p:txBody>
      </p:sp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ภาพที่ 1. เน้นว่า ถ้าไม่มีพิกัดต้องทำการเลื่อนแผนที่เอง ไม่</a:t>
            </a:r>
            <a:r>
              <a:rPr lang="th-TH" dirty="0" err="1"/>
              <a:t>งั้น</a:t>
            </a:r>
            <a:r>
              <a:rPr lang="th-TH" dirty="0"/>
              <a:t>จะไม่สามารถบันทึกได้</a:t>
            </a:r>
          </a:p>
          <a:p>
            <a:pPr marL="363923" indent="-363923"/>
            <a:endParaRPr lang="en-US" dirty="0"/>
          </a:p>
          <a:p>
            <a:pPr marL="363923" indent="-363923"/>
            <a:r>
              <a:rPr lang="th-TH" dirty="0"/>
              <a:t>ถ้าเหตุการณ์เกิดขึ้นทางริมถนนทางด้านไหนก็ให้เลื่อนไป ณ ตำแหน่งนั้นโดย</a:t>
            </a:r>
          </a:p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D872A-B626-4E4E-B806-AC817386E056}" type="slidenum">
              <a:rPr lang="en-US"/>
              <a:pPr/>
              <a:t>23</a:t>
            </a:fld>
            <a:endParaRPr lang="th-TH"/>
          </a:p>
        </p:txBody>
      </p:sp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อธิบายว่าเป็นการชน ของรถยนต์ที่เสียหลักพุ่งเข้าชน รถจักรยาน ที่จอดอยู่ข้างเสาไฟฟ้าริมถนน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D88AF-F883-48DD-9D7A-93F6D66377B1}" type="slidenum">
              <a:rPr lang="en-US"/>
              <a:pPr/>
              <a:t>24</a:t>
            </a:fld>
            <a:endParaRPr lang="th-TH"/>
          </a:p>
        </p:txBody>
      </p:sp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อธิบายว่าเป็นการชน ของรถยนต์ที่เสียหลักพุ่งเข้าชน รถจักรยาน ที่จอดอยู่ข้างเสาไฟฟ้าริมถนน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A0571-4E06-40F7-999D-A37CC20417AA}" type="slidenum">
              <a:rPr lang="en-US"/>
              <a:pPr/>
              <a:t>25</a:t>
            </a:fld>
            <a:endParaRPr lang="th-TH"/>
          </a:p>
        </p:txBody>
      </p:sp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อธิบายว่าเป็นการชน ของรถยนต์ที่เสียหลักพุ่งเข้าชน รถจักรยาน ที่จอดอยู่ข้างเสาไฟฟ้าริมถนน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67C95-22D6-434E-B34A-B97854F930D0}" type="slidenum">
              <a:rPr lang="en-US"/>
              <a:pPr/>
              <a:t>26</a:t>
            </a:fld>
            <a:endParaRPr lang="th-TH"/>
          </a:p>
        </p:txBody>
      </p:sp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38A65-508C-4CD7-B72C-9FF2F4993E74}" type="slidenum">
              <a:rPr lang="en-US"/>
              <a:pPr/>
              <a:t>27</a:t>
            </a:fld>
            <a:endParaRPr lang="th-TH"/>
          </a:p>
        </p:txBody>
      </p:sp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52BB5-5677-4E0C-8A43-AB4FD005D817}" type="slidenum">
              <a:rPr lang="en-US"/>
              <a:pPr/>
              <a:t>28</a:t>
            </a:fld>
            <a:endParaRPr lang="th-TH"/>
          </a:p>
        </p:txBody>
      </p:sp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F8901-1A02-4463-908E-06B0773494AA}" type="slidenum">
              <a:rPr lang="en-US"/>
              <a:pPr/>
              <a:t>29</a:t>
            </a:fld>
            <a:endParaRPr lang="th-TH"/>
          </a:p>
        </p:txBody>
      </p:sp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ECE1A-1025-418A-9918-691239DD369D}" type="slidenum">
              <a:rPr lang="en-US"/>
              <a:pPr/>
              <a:t>30</a:t>
            </a:fld>
            <a:endParaRPr lang="th-TH"/>
          </a:p>
        </p:txBody>
      </p:sp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  <a:endParaRPr lang="th-TH" b="1" u="sng" dirty="0"/>
          </a:p>
          <a:p>
            <a:pPr marL="363923" indent="-363923"/>
            <a:endParaRPr lang="th-TH" b="1" u="sng" dirty="0"/>
          </a:p>
          <a:p>
            <a:pPr marL="363923" indent="-363923"/>
            <a:r>
              <a:rPr lang="th-TH" dirty="0"/>
              <a:t>ส่วนสุดท้ายและการบันทึก</a:t>
            </a:r>
            <a:endParaRPr lang="en-US" dirty="0"/>
          </a:p>
          <a:p>
            <a:pPr marL="363923" indent="-363923">
              <a:buFontTx/>
              <a:buAutoNum type="arabicPeriod"/>
            </a:pPr>
            <a:endParaRPr lang="en-US" dirty="0"/>
          </a:p>
          <a:p>
            <a:pPr marL="363923" indent="-363923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96E75-CE8C-4E99-8732-7B0A47A8AF24}" type="slidenum">
              <a:rPr lang="en-US"/>
              <a:pPr/>
              <a:t>10</a:t>
            </a:fld>
            <a:endParaRPr lang="th-TH"/>
          </a:p>
        </p:txBody>
      </p:sp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r>
              <a:rPr lang="th-TH" dirty="0"/>
              <a:t>คลิกที่กล่อง</a:t>
            </a:r>
          </a:p>
          <a:p>
            <a:pPr marL="363923" indent="-363923"/>
            <a:r>
              <a:rPr lang="en-US" dirty="0"/>
              <a:t>Date Chooser</a:t>
            </a:r>
          </a:p>
          <a:p>
            <a:pPr marL="363923" indent="-363923"/>
            <a:r>
              <a:rPr lang="th-TH" dirty="0"/>
              <a:t>เปลี่ยนเดือนได้</a:t>
            </a:r>
          </a:p>
          <a:p>
            <a:pPr marL="363923" indent="-363923"/>
            <a:r>
              <a:rPr lang="th-TH" dirty="0"/>
              <a:t>เลือกวันที่โดยการคลิกไปที่วันที่</a:t>
            </a:r>
          </a:p>
          <a:p>
            <a:pPr marL="363923" indent="-363923"/>
            <a:r>
              <a:rPr lang="th-TH" dirty="0"/>
              <a:t>ไม่สามารถเลือกเวลาที่อยู่ในอนาคตได้</a:t>
            </a:r>
            <a:endParaRPr lang="en-US" dirty="0"/>
          </a:p>
          <a:p>
            <a:pPr marL="363923" indent="-363923"/>
            <a:endParaRPr lang="en-US" dirty="0"/>
          </a:p>
          <a:p>
            <a:pPr marL="363923" indent="-363923"/>
            <a:endParaRPr lang="en-US" b="1" u="sng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063D-5149-4904-B7BB-F0AACA368D6C}" type="slidenum">
              <a:rPr lang="en-US"/>
              <a:pPr/>
              <a:t>31</a:t>
            </a:fld>
            <a:endParaRPr lang="th-TH"/>
          </a:p>
        </p:txBody>
      </p:sp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A6440-15FD-4DD2-9BED-9266382910A5}" type="slidenum">
              <a:rPr lang="en-US"/>
              <a:pPr/>
              <a:t>32</a:t>
            </a:fld>
            <a:endParaRPr lang="th-TH"/>
          </a:p>
        </p:txBody>
      </p:sp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r>
              <a:rPr lang="th-TH" dirty="0"/>
              <a:t>เน้นว่าเล็กกว่า 3</a:t>
            </a:r>
            <a:r>
              <a:rPr lang="en-US" dirty="0"/>
              <a:t> MB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A64D1-61E5-4FD3-A0FF-B680ACF2E7A6}" type="slidenum">
              <a:rPr lang="en-US"/>
              <a:pPr/>
              <a:t>33</a:t>
            </a:fld>
            <a:endParaRPr lang="th-TH"/>
          </a:p>
        </p:txBody>
      </p:sp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r>
              <a:rPr lang="th-TH" dirty="0"/>
              <a:t>เงื่อนไขในการบันทึก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บันทึกมีกี่ แบบ 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ถ้าเป็น แต่ละสถานะจะเป็นยังไง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7E1DA-58C1-4EEE-94B2-4945BC0FB695}" type="slidenum">
              <a:rPr lang="en-US"/>
              <a:pPr/>
              <a:t>34</a:t>
            </a:fld>
            <a:endParaRPr lang="th-TH"/>
          </a:p>
        </p:txBody>
      </p:sp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r>
              <a:rPr lang="th-TH" dirty="0"/>
              <a:t>เงื่อนไขในการบันทึก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บันทึกมีกี่ แบบ 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ถ้าเป็น แต่ละสถานะจะเป็นยังไง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359EF-5DA1-4360-9CEE-3613111DBE4A}" type="slidenum">
              <a:rPr lang="en-US"/>
              <a:pPr/>
              <a:t>36</a:t>
            </a:fld>
            <a:endParaRPr lang="th-TH"/>
          </a:p>
        </p:txBody>
      </p:sp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endParaRPr lang="en-US" b="1" u="sng" dirty="0"/>
          </a:p>
          <a:p>
            <a:pPr marL="363923" indent="-363923"/>
            <a:r>
              <a:rPr lang="th-TH" dirty="0"/>
              <a:t>จุดประสงค์ของหน้าหลัก</a:t>
            </a:r>
            <a:endParaRPr lang="en-US" dirty="0"/>
          </a:p>
          <a:p>
            <a:pPr marL="363923" indent="-363923">
              <a:buClr>
                <a:schemeClr val="tx1"/>
              </a:buClr>
            </a:pPr>
            <a:r>
              <a:rPr lang="th-TH" sz="2200" dirty="0"/>
              <a:t>เข้าไปยังการทำงานหลักทั้งหมดจากหน้านี้</a:t>
            </a:r>
          </a:p>
          <a:p>
            <a:pPr marL="363923" indent="-363923">
              <a:buClr>
                <a:schemeClr val="tx1"/>
              </a:buClr>
              <a:buFontTx/>
              <a:buAutoNum type="arabicPeriod"/>
            </a:pPr>
            <a:r>
              <a:rPr lang="th-TH" sz="2200" dirty="0"/>
              <a:t>การนำเข้าข้อมูลอุบัติเหตุ</a:t>
            </a:r>
          </a:p>
          <a:p>
            <a:pPr marL="363923" indent="-363923">
              <a:buClr>
                <a:schemeClr val="tx1"/>
              </a:buClr>
              <a:buFontTx/>
              <a:buAutoNum type="arabicPeriod"/>
            </a:pPr>
            <a:r>
              <a:rPr lang="th-TH" sz="2200" dirty="0"/>
              <a:t>การดูรายการอุบัติเหตุที่กรอกไปแล้ว</a:t>
            </a:r>
          </a:p>
          <a:p>
            <a:pPr marL="363923" indent="-363923">
              <a:buClr>
                <a:schemeClr val="tx1"/>
              </a:buClr>
              <a:buFontTx/>
              <a:buAutoNum type="arabicPeriod"/>
            </a:pPr>
            <a:r>
              <a:rPr lang="th-TH" sz="2200" dirty="0"/>
              <a:t>การพิมพ์รายงาน</a:t>
            </a:r>
          </a:p>
          <a:p>
            <a:pPr marL="363923" indent="-363923"/>
            <a:endParaRPr lang="en-US" b="1" u="sng" dirty="0"/>
          </a:p>
          <a:p>
            <a:pPr marL="363923" indent="-363923"/>
            <a:endParaRPr lang="en-US" b="1" u="sng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ED86F-1755-4219-8203-5E3ECEC8260B}" type="slidenum">
              <a:rPr lang="en-US"/>
              <a:pPr/>
              <a:t>38</a:t>
            </a:fld>
            <a:endParaRPr lang="th-TH"/>
          </a:p>
        </p:txBody>
      </p:sp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r>
              <a:rPr lang="th-TH" dirty="0"/>
              <a:t>แต่ละส่วนของหน้านี้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50B9A-4682-43C8-9233-3F53AF41D403}" type="slidenum">
              <a:rPr lang="en-US"/>
              <a:pPr/>
              <a:t>39</a:t>
            </a:fld>
            <a:endParaRPr lang="th-TH"/>
          </a:p>
        </p:txBody>
      </p:sp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r>
              <a:rPr lang="th-TH" dirty="0"/>
              <a:t>ให้ดูว่า ใช้งานแบบไหนได้บ้าง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A6578-00FB-48A1-ADA0-8491F746ADF3}" type="slidenum">
              <a:rPr lang="en-US"/>
              <a:pPr/>
              <a:t>40</a:t>
            </a:fld>
            <a:endParaRPr lang="th-TH"/>
          </a:p>
        </p:txBody>
      </p:sp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r>
              <a:rPr lang="th-TH" dirty="0"/>
              <a:t>ให้ดูว่า ใช้งานแบบไหนได้บ้าง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2044E-1D27-4B27-B953-671C0AAD71FF}" type="slidenum">
              <a:rPr lang="en-US"/>
              <a:pPr/>
              <a:t>42</a:t>
            </a:fld>
            <a:endParaRPr lang="th-TH"/>
          </a:p>
        </p:txBody>
      </p:sp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endParaRPr lang="en-US" b="1" u="sng" dirty="0"/>
          </a:p>
          <a:p>
            <a:pPr marL="363923" indent="-363923"/>
            <a:r>
              <a:rPr lang="th-TH" dirty="0"/>
              <a:t>จุดประสงค์ของหน้าหลัก</a:t>
            </a:r>
            <a:endParaRPr lang="en-US" dirty="0"/>
          </a:p>
          <a:p>
            <a:pPr marL="363923" indent="-363923">
              <a:buClr>
                <a:schemeClr val="tx1"/>
              </a:buClr>
            </a:pPr>
            <a:r>
              <a:rPr lang="th-TH" sz="2200" dirty="0"/>
              <a:t>เข้าไปยังการทำงานหลักทั้งหมดจากหน้านี้</a:t>
            </a:r>
          </a:p>
          <a:p>
            <a:pPr marL="363923" indent="-363923">
              <a:buClr>
                <a:schemeClr val="tx1"/>
              </a:buClr>
              <a:buFontTx/>
              <a:buAutoNum type="arabicPeriod"/>
            </a:pPr>
            <a:r>
              <a:rPr lang="th-TH" sz="2200" dirty="0"/>
              <a:t>การนำเข้าข้อมูลอุบัติเหตุ</a:t>
            </a:r>
          </a:p>
          <a:p>
            <a:pPr marL="363923" indent="-363923">
              <a:buClr>
                <a:schemeClr val="tx1"/>
              </a:buClr>
              <a:buFontTx/>
              <a:buAutoNum type="arabicPeriod"/>
            </a:pPr>
            <a:r>
              <a:rPr lang="th-TH" sz="2200" dirty="0"/>
              <a:t>การดูรายการอุบัติเหตุที่กรอกไปแล้ว</a:t>
            </a:r>
          </a:p>
          <a:p>
            <a:pPr marL="363923" indent="-363923">
              <a:buClr>
                <a:schemeClr val="tx1"/>
              </a:buClr>
              <a:buFontTx/>
              <a:buAutoNum type="arabicPeriod"/>
            </a:pPr>
            <a:r>
              <a:rPr lang="th-TH" sz="2200" dirty="0"/>
              <a:t>การพิมพ์รายงาน</a:t>
            </a:r>
          </a:p>
          <a:p>
            <a:pPr marL="363923" indent="-363923"/>
            <a:endParaRPr lang="en-US" b="1" u="sng" dirty="0"/>
          </a:p>
          <a:p>
            <a:pPr marL="363923" indent="-363923"/>
            <a:endParaRPr lang="en-US" b="1" u="sng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7B679-A90F-4DAC-9E51-F702C69F3A3A}" type="slidenum">
              <a:rPr lang="en-US"/>
              <a:pPr/>
              <a:t>43</a:t>
            </a:fld>
            <a:endParaRPr lang="th-TH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1A5C9-3889-43EF-8DA3-6242ABB3A1FA}" type="slidenum">
              <a:rPr lang="en-US"/>
              <a:pPr/>
              <a:t>11</a:t>
            </a:fld>
            <a:endParaRPr lang="th-TH" dirty="0"/>
          </a:p>
        </p:txBody>
      </p:sp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r>
              <a:rPr lang="th-TH" dirty="0"/>
              <a:t>คลิกที่กล่อง</a:t>
            </a:r>
          </a:p>
          <a:p>
            <a:pPr marL="363923" indent="-363923"/>
            <a:r>
              <a:rPr lang="en-US" dirty="0"/>
              <a:t>Date Chooser</a:t>
            </a:r>
          </a:p>
          <a:p>
            <a:pPr marL="363923" indent="-363923"/>
            <a:r>
              <a:rPr lang="th-TH" dirty="0"/>
              <a:t>เปลี่ยนเดือนได้</a:t>
            </a:r>
          </a:p>
          <a:p>
            <a:pPr marL="363923" indent="-363923"/>
            <a:r>
              <a:rPr lang="th-TH" dirty="0"/>
              <a:t>เลือกวันที่โดยการคลิกไปที่วันที่</a:t>
            </a:r>
          </a:p>
          <a:p>
            <a:pPr marL="363923" indent="-363923"/>
            <a:r>
              <a:rPr lang="th-TH" dirty="0"/>
              <a:t>ไม่สามารถเลือกเวลาที่อยู่ในอนาคตได้</a:t>
            </a:r>
            <a:endParaRPr lang="en-US" dirty="0"/>
          </a:p>
          <a:p>
            <a:pPr marL="363923" indent="-363923"/>
            <a:endParaRPr lang="en-US" dirty="0"/>
          </a:p>
          <a:p>
            <a:pPr marL="363923" indent="-363923"/>
            <a:endParaRPr lang="en-US" b="1" u="sng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829C-50E8-4C0C-8F50-F647428F8683}" type="slidenum">
              <a:rPr lang="en-US" smtClean="0"/>
              <a:pPr/>
              <a:t>44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EB19F-44C9-4615-806C-0D8909E1F747}" type="slidenum">
              <a:rPr lang="en-US"/>
              <a:pPr/>
              <a:t>45</a:t>
            </a:fld>
            <a:endParaRPr lang="th-TH"/>
          </a:p>
        </p:txBody>
      </p:sp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1E1EA-B50D-4AF1-8FB4-CE9E6C7D606B}" type="slidenum">
              <a:rPr lang="en-US"/>
              <a:pPr/>
              <a:t>46</a:t>
            </a:fld>
            <a:endParaRPr lang="th-TH"/>
          </a:p>
        </p:txBody>
      </p:sp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B263F-53E1-4D32-B562-92D2B7357D51}" type="slidenum">
              <a:rPr lang="en-US"/>
              <a:pPr/>
              <a:t>50</a:t>
            </a:fld>
            <a:endParaRPr lang="th-TH"/>
          </a:p>
        </p:txBody>
      </p:sp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A7B48-7E50-49D2-9C3A-DEF16715CEE1}" type="slidenum">
              <a:rPr lang="en-US"/>
              <a:pPr/>
              <a:t>51</a:t>
            </a:fld>
            <a:endParaRPr lang="th-TH"/>
          </a:p>
        </p:txBody>
      </p:sp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8E9A9-9C92-4B51-8447-EDE0B7B8921F}" type="slidenum">
              <a:rPr lang="en-US"/>
              <a:pPr/>
              <a:t>52</a:t>
            </a:fld>
            <a:endParaRPr lang="th-TH"/>
          </a:p>
        </p:txBody>
      </p:sp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7B691-3A2B-47CA-8D22-835543DD38DF}" type="slidenum">
              <a:rPr lang="en-US"/>
              <a:pPr/>
              <a:t>53</a:t>
            </a:fld>
            <a:endParaRPr lang="th-TH"/>
          </a:p>
        </p:txBody>
      </p:sp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40F6D-8A3A-44AD-BEDD-BABF0DFC656A}" type="slidenum">
              <a:rPr lang="en-US"/>
              <a:pPr/>
              <a:t>56</a:t>
            </a:fld>
            <a:endParaRPr lang="th-TH"/>
          </a:p>
        </p:txBody>
      </p:sp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ภาพที่ 1. เน้นว่า ถ้าไม่มีพิกัดต้องทำการเลื่อนแผนที่เอง ไม่</a:t>
            </a:r>
            <a:r>
              <a:rPr lang="th-TH" dirty="0" err="1"/>
              <a:t>งั้น</a:t>
            </a:r>
            <a:r>
              <a:rPr lang="th-TH" dirty="0"/>
              <a:t>จะไม่สามารถบันทึกได้</a:t>
            </a:r>
          </a:p>
          <a:p>
            <a:pPr marL="363923" indent="-363923"/>
            <a:endParaRPr lang="en-US" dirty="0"/>
          </a:p>
          <a:p>
            <a:pPr marL="363923" indent="-363923"/>
            <a:r>
              <a:rPr lang="th-TH" dirty="0"/>
              <a:t>ถ้าเหตุการณ์เกิดขึ้นทางริมถนนทางด้านไหนก็ให้เลื่อนไป ณ ตำแหน่งนั้นโดย</a:t>
            </a:r>
          </a:p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A61E-F182-400C-A02C-15A03A1128FA}" type="slidenum">
              <a:rPr lang="en-US"/>
              <a:pPr/>
              <a:t>57</a:t>
            </a:fld>
            <a:endParaRPr lang="th-TH"/>
          </a:p>
        </p:txBody>
      </p:sp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r>
              <a:rPr lang="th-TH"/>
              <a:t>โปรแกรมที่สามารถใช้ได้โดยที่ไม่ต้องลงโปรแกรม</a:t>
            </a:r>
          </a:p>
          <a:p>
            <a:r>
              <a:rPr lang="th-TH"/>
              <a:t>เพียงเข้าไปที่เว็บของเราด้วย เว็บ </a:t>
            </a:r>
            <a:r>
              <a:rPr lang="en-US"/>
              <a:t>Browser </a:t>
            </a:r>
            <a:r>
              <a:rPr lang="th-TH"/>
              <a:t>ที่รองรับ ...</a:t>
            </a:r>
          </a:p>
          <a:p>
            <a:endParaRPr lang="th-TH"/>
          </a:p>
          <a:p>
            <a:r>
              <a:rPr lang="en-US"/>
              <a:t>IE </a:t>
            </a:r>
            <a:r>
              <a:rPr lang="th-TH"/>
              <a:t>8 ที่ทุกคนคุ้นเคย</a:t>
            </a:r>
          </a:p>
          <a:p>
            <a:r>
              <a:rPr lang="en-US"/>
              <a:t>Firefox</a:t>
            </a:r>
            <a:r>
              <a:rPr lang="th-TH"/>
              <a:t> 3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4F8FE-37A3-46E2-B594-A687B06F3E7C}" type="slidenum">
              <a:rPr lang="en-US"/>
              <a:pPr/>
              <a:t>78</a:t>
            </a:fld>
            <a:endParaRPr lang="th-TH"/>
          </a:p>
        </p:txBody>
      </p:sp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26275-A1D7-40DC-8947-6F24E589C1D5}" type="slidenum">
              <a:rPr lang="en-US"/>
              <a:pPr/>
              <a:t>14</a:t>
            </a:fld>
            <a:endParaRPr lang="th-TH"/>
          </a:p>
        </p:txBody>
      </p:sp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ภาพที่ 1. อธิบายหลัก กิโลเมตร </a:t>
            </a:r>
            <a:r>
              <a:rPr lang="en-US" dirty="0"/>
              <a:t>(</a:t>
            </a:r>
            <a:r>
              <a:rPr lang="th-TH" dirty="0"/>
              <a:t>เลขที่ทางหลวง</a:t>
            </a:r>
            <a:r>
              <a:rPr lang="en-US" dirty="0"/>
              <a:t>) </a:t>
            </a:r>
            <a:r>
              <a:rPr lang="th-TH" dirty="0"/>
              <a:t>กิโลเมตร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93C38-30C3-43AE-AE63-F0135A91AF80}" type="slidenum">
              <a:rPr lang="en-US"/>
              <a:pPr/>
              <a:t>16</a:t>
            </a:fld>
            <a:endParaRPr lang="th-TH"/>
          </a:p>
        </p:txBody>
      </p:sp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endParaRPr lang="en-US" b="1" u="sng" dirty="0"/>
          </a:p>
          <a:p>
            <a:pPr marL="363923" indent="-363923"/>
            <a:r>
              <a:rPr lang="th-TH" dirty="0"/>
              <a:t>เลือกได้เพียง อันเดียว</a:t>
            </a:r>
            <a:endParaRPr lang="en-US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28D19-C7EF-4D87-98E3-0723724E7CB3}" type="slidenum">
              <a:rPr lang="en-US"/>
              <a:pPr/>
              <a:t>17</a:t>
            </a:fld>
            <a:endParaRPr lang="th-TH"/>
          </a:p>
        </p:txBody>
      </p:sp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endParaRPr lang="en-US" b="1" u="sng" dirty="0"/>
          </a:p>
          <a:p>
            <a:pPr marL="363923" indent="-363923"/>
            <a:r>
              <a:rPr lang="th-TH" dirty="0"/>
              <a:t>เลือกได้หลายอัน</a:t>
            </a:r>
            <a:endParaRPr lang="en-US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55334-C136-4C6E-A0EE-EF4393D8A0DA}" type="slidenum">
              <a:rPr lang="en-US"/>
              <a:pPr/>
              <a:t>18</a:t>
            </a:fld>
            <a:endParaRPr lang="th-TH"/>
          </a:p>
        </p:txBody>
      </p:sp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</a:p>
          <a:p>
            <a:pPr marL="363923" indent="-363923"/>
            <a:endParaRPr lang="en-US" b="1" u="sng" dirty="0"/>
          </a:p>
          <a:p>
            <a:pPr marL="363923" indent="-363923"/>
            <a:r>
              <a:rPr lang="th-TH" dirty="0"/>
              <a:t>เลือกได้หลายอัน</a:t>
            </a:r>
            <a:endParaRPr lang="en-US" dirty="0"/>
          </a:p>
          <a:p>
            <a:pPr marL="363923" indent="-363923"/>
            <a:endParaRPr lang="th-TH" b="1" u="sng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36F4F-132B-4FA6-8439-4C79ADE69238}" type="slidenum">
              <a:rPr lang="en-US"/>
              <a:pPr/>
              <a:t>19</a:t>
            </a:fld>
            <a:endParaRPr lang="th-TH"/>
          </a:p>
        </p:txBody>
      </p:sp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en-US" b="1" u="sng" dirty="0"/>
              <a:t>Notes</a:t>
            </a:r>
            <a:endParaRPr lang="th-TH" b="1" u="sng" dirty="0"/>
          </a:p>
          <a:p>
            <a:pPr marL="363923" indent="-363923"/>
            <a:endParaRPr lang="th-TH" b="1" u="sng" dirty="0"/>
          </a:p>
          <a:p>
            <a:pPr marL="363923" indent="-363923"/>
            <a:r>
              <a:rPr lang="th-TH" dirty="0"/>
              <a:t>อธิบายว่ามีส่วนไหนต้องกรอกบ้าง และนี่เป็นแบบ</a:t>
            </a:r>
            <a:r>
              <a:rPr lang="th-TH" dirty="0" err="1"/>
              <a:t>ฟอร์</a:t>
            </a:r>
            <a:r>
              <a:rPr lang="th-TH" dirty="0"/>
              <a:t>ที่กรอกเสร็จเรียนร้อย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ข้อมูลต่างๆ 1 – 5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ข้อมูลรถที่ประสบเหตุ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 ข้อมูลส่วนที่เหลือ 7 - 9</a:t>
            </a:r>
          </a:p>
          <a:p>
            <a:pPr marL="363923" indent="-363923">
              <a:buFontTx/>
              <a:buAutoNum type="arabicPeriod"/>
            </a:pPr>
            <a:r>
              <a:rPr lang="th-TH" dirty="0"/>
              <a:t>วาดรูปผังบริเวณที่เกิดเหตุ</a:t>
            </a:r>
            <a:endParaRPr lang="en-US" dirty="0"/>
          </a:p>
          <a:p>
            <a:pPr marL="363923" indent="-363923">
              <a:buFontTx/>
              <a:buAutoNum type="arabicPeriod"/>
            </a:pPr>
            <a:r>
              <a:rPr lang="th-TH" dirty="0"/>
              <a:t>เลือกรหัสการชน</a:t>
            </a:r>
            <a:endParaRPr lang="en-US" dirty="0"/>
          </a:p>
          <a:p>
            <a:pPr marL="363923" indent="-363923">
              <a:buFontTx/>
              <a:buAutoNum type="arabicPeriod"/>
            </a:pPr>
            <a:endParaRPr lang="en-US" dirty="0"/>
          </a:p>
          <a:p>
            <a:pPr marL="363923" indent="-363923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F3E8A-5D9E-477A-BE49-8B469FCF2203}" type="slidenum">
              <a:rPr lang="en-US"/>
              <a:pPr/>
              <a:t>20</a:t>
            </a:fld>
            <a:endParaRPr lang="th-TH"/>
          </a:p>
        </p:txBody>
      </p:sp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7319" tIns="48660" rIns="97319" bIns="48660"/>
          <a:lstStyle/>
          <a:p>
            <a:pPr marL="363923" indent="-363923"/>
            <a:r>
              <a:rPr lang="th-TH" dirty="0"/>
              <a:t>ภาพที่ 1. เน้นว่า ถ้าไม่มีพิกัดต้องทำการเลื่อนแผนที่เอง ไม่</a:t>
            </a:r>
            <a:r>
              <a:rPr lang="th-TH" dirty="0" err="1"/>
              <a:t>งั้น</a:t>
            </a:r>
            <a:r>
              <a:rPr lang="th-TH" dirty="0"/>
              <a:t>จะไม่สามารถบันทึกได้</a:t>
            </a:r>
          </a:p>
          <a:p>
            <a:pPr marL="363923" indent="-363923"/>
            <a:endParaRPr lang="en-US" dirty="0"/>
          </a:p>
          <a:p>
            <a:pPr marL="363923" indent="-363923"/>
            <a:r>
              <a:rPr lang="th-TH" dirty="0"/>
              <a:t>ถ้าเหตุการณ์เกิดขึ้นทางริมถนนทางด้านไหนก็ให้เลื่อนไป ณ ตำแหน่งนั้นโดย</a:t>
            </a:r>
          </a:p>
          <a:p>
            <a:pPr marL="363923" indent="-363923"/>
            <a:endParaRPr lang="th-TH" dirty="0"/>
          </a:p>
          <a:p>
            <a:pPr marL="363923" indent="-363923"/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7782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0F2351-443A-475B-AD30-D97E95A814AD}" type="slidenum">
              <a:rPr lang="th-TH"/>
              <a:pPr/>
              <a:t>‹#›</a:t>
            </a:fld>
            <a:endParaRPr lang="th-TH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F5500-B665-443C-A449-963EDF74B0AD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5F755-DE9E-4BF2-9582-2F21C01B5F04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6096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819400" y="4114800"/>
            <a:ext cx="6096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67B9F-F822-4617-8427-248FF3F97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29079-C8C6-4CC6-8743-D71C1066EA92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980A1-6B3B-4311-8B41-3D6ECDA36E73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09739-A3DC-4A1B-9948-D24F8CDBCAD0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5161D-C1AF-4305-8A82-489EA0868765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95BB6-3613-4BC6-ADF0-FFB3F43790B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A309E-1178-4858-9FF4-FBAB0CDBB7A1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C2CD6-3FC4-4121-84C6-1E1A966B45D2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77C08-3358-4D3C-A61B-F26879B8C3D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898EEF3F-EA90-4E5A-A63F-D402DE40FC04}" type="slidenum">
              <a:rPr lang="th-TH"/>
              <a:pPr/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3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4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2060575"/>
            <a:ext cx="4159250" cy="2592388"/>
          </a:xfrm>
        </p:spPr>
        <p:txBody>
          <a:bodyPr/>
          <a:lstStyle/>
          <a:p>
            <a:r>
              <a:rPr lang="th-TH" sz="8000" dirty="0">
                <a:solidFill>
                  <a:schemeClr val="hlink"/>
                </a:solidFill>
                <a:latin typeface="Angsana New" pitchFamily="18" charset="-34"/>
                <a:cs typeface="AngsanaUPC" pitchFamily="18" charset="-34"/>
              </a:rPr>
              <a:t>การใช้งาน</a:t>
            </a:r>
            <a:br>
              <a:rPr lang="th-TH" sz="8000" dirty="0">
                <a:solidFill>
                  <a:schemeClr val="hlink"/>
                </a:solidFill>
                <a:latin typeface="Angsana New" pitchFamily="18" charset="-34"/>
                <a:cs typeface="AngsanaUPC" pitchFamily="18" charset="-34"/>
              </a:rPr>
            </a:br>
            <a:r>
              <a:rPr lang="th-TH" sz="8000" dirty="0">
                <a:solidFill>
                  <a:schemeClr val="hlink"/>
                </a:solidFill>
                <a:latin typeface="Angsana New" pitchFamily="18" charset="-34"/>
                <a:cs typeface="AngsanaUPC" pitchFamily="18" charset="-34"/>
              </a:rPr>
              <a:t>ระบบ </a:t>
            </a:r>
            <a:r>
              <a:rPr lang="en-US" sz="8000" dirty="0">
                <a:solidFill>
                  <a:schemeClr val="hlink"/>
                </a:solidFill>
                <a:latin typeface="Angsana New" pitchFamily="18" charset="-34"/>
                <a:cs typeface="AngsanaUPC" pitchFamily="18" charset="-34"/>
              </a:rPr>
              <a:t>HAIMS</a:t>
            </a:r>
            <a:r>
              <a:rPr lang="th-TH" dirty="0">
                <a:solidFill>
                  <a:schemeClr val="hlink"/>
                </a:solidFill>
                <a:latin typeface="Angsana New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2946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การกรอกข้อมูล </a:t>
            </a:r>
            <a:r>
              <a:rPr lang="en-US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เวลา และ วันที่เกิดเหตุ</a:t>
            </a:r>
          </a:p>
        </p:txBody>
      </p:sp>
      <p:pic>
        <p:nvPicPr>
          <p:cNvPr id="29699" name="Picture 11" descr="3bf5c474-87a6-4930-8df9-1ad537d426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1293813"/>
            <a:ext cx="43815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4" descr="3b688631-ba09-4625-88c9-22ee41289fc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690688"/>
            <a:ext cx="4413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20"/>
          <p:cNvSpPr>
            <a:spLocks/>
          </p:cNvSpPr>
          <p:nvPr/>
        </p:nvSpPr>
        <p:spPr bwMode="auto">
          <a:xfrm>
            <a:off x="5715009" y="3071810"/>
            <a:ext cx="642942" cy="454024"/>
          </a:xfrm>
          <a:prstGeom prst="borderCallout1">
            <a:avLst>
              <a:gd name="adj1" fmla="val 19148"/>
              <a:gd name="adj2" fmla="val 111139"/>
              <a:gd name="adj3" fmla="val -143371"/>
              <a:gd name="adj4" fmla="val 164232"/>
            </a:avLst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9704" name="AutoShape 22"/>
          <p:cNvSpPr>
            <a:spLocks/>
          </p:cNvSpPr>
          <p:nvPr/>
        </p:nvSpPr>
        <p:spPr bwMode="auto">
          <a:xfrm flipH="1">
            <a:off x="8096250" y="3003550"/>
            <a:ext cx="547716" cy="496888"/>
          </a:xfrm>
          <a:prstGeom prst="borderCallout1">
            <a:avLst>
              <a:gd name="adj1" fmla="val 19148"/>
              <a:gd name="adj2" fmla="val 111139"/>
              <a:gd name="adj3" fmla="val -124539"/>
              <a:gd name="adj4" fmla="val 243584"/>
            </a:avLst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9705" name="Text Box 23"/>
          <p:cNvSpPr txBox="1">
            <a:spLocks noChangeArrowheads="1"/>
          </p:cNvSpPr>
          <p:nvPr/>
        </p:nvSpPr>
        <p:spPr bwMode="auto">
          <a:xfrm>
            <a:off x="6084888" y="2039938"/>
            <a:ext cx="177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เปลี่ยนเดือน</a:t>
            </a:r>
          </a:p>
        </p:txBody>
      </p:sp>
      <p:pic>
        <p:nvPicPr>
          <p:cNvPr id="29707" name="Picture 31" descr="arr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643446"/>
            <a:ext cx="42068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639E8D79-7A64-4EB3-928F-B1045E29AAAF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10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000372"/>
            <a:ext cx="54117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643578"/>
            <a:ext cx="591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5056200" cy="113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การกรอกข้อมูล </a:t>
            </a:r>
            <a:r>
              <a:rPr lang="en-US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ข้อมูลทางหลวงเบื้องต้น</a:t>
            </a:r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5643570" y="1643050"/>
            <a:ext cx="2335213" cy="527050"/>
          </a:xfrm>
          <a:prstGeom prst="rect">
            <a:avLst/>
          </a:prstGeom>
          <a:noFill/>
          <a:ln w="5715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1748" name="Oval 26"/>
          <p:cNvSpPr>
            <a:spLocks noChangeArrowheads="1"/>
          </p:cNvSpPr>
          <p:nvPr/>
        </p:nvSpPr>
        <p:spPr bwMode="auto">
          <a:xfrm>
            <a:off x="7500958" y="1714488"/>
            <a:ext cx="347662" cy="347663"/>
          </a:xfrm>
          <a:prstGeom prst="ellips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1753" name="Rectangle 24"/>
          <p:cNvSpPr>
            <a:spLocks noChangeArrowheads="1"/>
          </p:cNvSpPr>
          <p:nvPr/>
        </p:nvSpPr>
        <p:spPr bwMode="auto">
          <a:xfrm>
            <a:off x="5643570" y="1000108"/>
            <a:ext cx="2303463" cy="503237"/>
          </a:xfrm>
          <a:prstGeom prst="rect">
            <a:avLst/>
          </a:prstGeom>
          <a:noFill/>
          <a:ln w="5715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31755" name="Group 59"/>
          <p:cNvGrpSpPr>
            <a:grpSpLocks/>
          </p:cNvGrpSpPr>
          <p:nvPr/>
        </p:nvGrpSpPr>
        <p:grpSpPr bwMode="auto">
          <a:xfrm>
            <a:off x="5508625" y="2781300"/>
            <a:ext cx="195263" cy="523875"/>
            <a:chOff x="3560" y="2878"/>
            <a:chExt cx="123" cy="330"/>
          </a:xfrm>
        </p:grpSpPr>
        <p:sp>
          <p:nvSpPr>
            <p:cNvPr id="31756" name="Line 52"/>
            <p:cNvSpPr>
              <a:spLocks noChangeShapeType="1"/>
            </p:cNvSpPr>
            <p:nvPr/>
          </p:nvSpPr>
          <p:spPr bwMode="auto">
            <a:xfrm>
              <a:off x="3630" y="2878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1757" name="Line 54"/>
            <p:cNvSpPr>
              <a:spLocks noChangeShapeType="1"/>
            </p:cNvSpPr>
            <p:nvPr/>
          </p:nvSpPr>
          <p:spPr bwMode="auto">
            <a:xfrm>
              <a:off x="3622" y="2886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1758" name="Line 56"/>
            <p:cNvSpPr>
              <a:spLocks noChangeShapeType="1"/>
            </p:cNvSpPr>
            <p:nvPr/>
          </p:nvSpPr>
          <p:spPr bwMode="auto">
            <a:xfrm>
              <a:off x="3560" y="2878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1759" name="Line 57"/>
            <p:cNvSpPr>
              <a:spLocks noChangeShapeType="1"/>
            </p:cNvSpPr>
            <p:nvPr/>
          </p:nvSpPr>
          <p:spPr bwMode="auto">
            <a:xfrm>
              <a:off x="3630" y="3208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1760" name="Line 58"/>
            <p:cNvSpPr>
              <a:spLocks noChangeShapeType="1"/>
            </p:cNvSpPr>
            <p:nvPr/>
          </p:nvSpPr>
          <p:spPr bwMode="auto">
            <a:xfrm>
              <a:off x="3560" y="3208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/>
            </a:p>
          </p:txBody>
        </p:sp>
      </p:grpSp>
      <p:sp>
        <p:nvSpPr>
          <p:cNvPr id="31761" name="AutoShape 60"/>
          <p:cNvSpPr>
            <a:spLocks/>
          </p:cNvSpPr>
          <p:nvPr/>
        </p:nvSpPr>
        <p:spPr bwMode="auto">
          <a:xfrm>
            <a:off x="3214678" y="1071546"/>
            <a:ext cx="1368425" cy="425450"/>
          </a:xfrm>
          <a:prstGeom prst="borderCallout1">
            <a:avLst>
              <a:gd name="adj1" fmla="val 26866"/>
              <a:gd name="adj2" fmla="val 105569"/>
              <a:gd name="adj3" fmla="val 213060"/>
              <a:gd name="adj4" fmla="val 165662"/>
            </a:avLst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1762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8BBA2BE2-6461-439F-AA59-7842C9FF00ED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11</a:t>
            </a:fld>
            <a:endParaRPr lang="th-TH" sz="2000" b="1" dirty="0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6045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51" descr="arr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00372"/>
            <a:ext cx="42068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6386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500702"/>
            <a:ext cx="5918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943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5537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929198"/>
            <a:ext cx="69834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1177925"/>
            <a:ext cx="81470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928794" y="142852"/>
            <a:ext cx="460375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ระบบจะแสดงแผนที่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45085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288925" y="160338"/>
            <a:ext cx="8675688" cy="865187"/>
          </a:xfrm>
        </p:spPr>
        <p:txBody>
          <a:bodyPr lIns="45720" rIns="45720"/>
          <a:lstStyle/>
          <a:p>
            <a:r>
              <a:rPr lang="th-TH" sz="31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หลังจากป้อนข้อมูลทางหลวง จะได้ตำแหน่งโดยที่ระบบคำนวณได้</a:t>
            </a:r>
          </a:p>
        </p:txBody>
      </p:sp>
      <p:grpSp>
        <p:nvGrpSpPr>
          <p:cNvPr id="44036" name="Group 22"/>
          <p:cNvGrpSpPr>
            <a:grpSpLocks/>
          </p:cNvGrpSpPr>
          <p:nvPr/>
        </p:nvGrpSpPr>
        <p:grpSpPr bwMode="auto">
          <a:xfrm>
            <a:off x="5715008" y="2928934"/>
            <a:ext cx="428628" cy="500066"/>
            <a:chOff x="-69" y="3294"/>
            <a:chExt cx="635" cy="635"/>
          </a:xfrm>
        </p:grpSpPr>
        <p:sp>
          <p:nvSpPr>
            <p:cNvPr id="44037" name="Line 23"/>
            <p:cNvSpPr>
              <a:spLocks noChangeShapeType="1"/>
            </p:cNvSpPr>
            <p:nvPr/>
          </p:nvSpPr>
          <p:spPr bwMode="auto">
            <a:xfrm>
              <a:off x="249" y="3294"/>
              <a:ext cx="0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4038" name="Line 24"/>
            <p:cNvSpPr>
              <a:spLocks noChangeShapeType="1"/>
            </p:cNvSpPr>
            <p:nvPr/>
          </p:nvSpPr>
          <p:spPr bwMode="auto">
            <a:xfrm rot="-5400000">
              <a:off x="249" y="3294"/>
              <a:ext cx="0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4039" name="Rectangle 3"/>
          <p:cNvSpPr>
            <a:spLocks/>
          </p:cNvSpPr>
          <p:nvPr/>
        </p:nvSpPr>
        <p:spPr bwMode="auto">
          <a:xfrm>
            <a:off x="6286512" y="2786058"/>
            <a:ext cx="273846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8013" indent="-5715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8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กากบาทสีแดงหมายถึง</a:t>
            </a:r>
          </a:p>
          <a:p>
            <a:pPr marL="608013" indent="-5715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8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ตำแหน่งจุดเกิดเหตุ</a:t>
            </a:r>
            <a:endParaRPr lang="th-TH" sz="2000" b="1" dirty="0">
              <a:solidFill>
                <a:schemeClr val="hlink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44040" name="Picture 15" descr="kmst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857750"/>
            <a:ext cx="287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17"/>
          <p:cNvSpPr txBox="1">
            <a:spLocks noChangeArrowheads="1"/>
          </p:cNvSpPr>
          <p:nvPr/>
        </p:nvSpPr>
        <p:spPr bwMode="auto">
          <a:xfrm>
            <a:off x="5429250" y="49101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CordiaUPC" pitchFamily="34" charset="-34"/>
                <a:cs typeface="CordiaUPC" pitchFamily="34" charset="-34"/>
              </a:rPr>
              <a:t>(0031) 8+000</a:t>
            </a:r>
            <a:endParaRPr lang="th-TH" sz="14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4042" name="Rectangle 3"/>
          <p:cNvSpPr>
            <a:spLocks/>
          </p:cNvSpPr>
          <p:nvPr/>
        </p:nvSpPr>
        <p:spPr bwMode="auto">
          <a:xfrm>
            <a:off x="5143504" y="4795846"/>
            <a:ext cx="3781456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8013" indent="-5715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800" b="1" dirty="0">
                <a:latin typeface="CordiaUPC" pitchFamily="34" charset="-34"/>
                <a:cs typeface="CordiaUPC" pitchFamily="34" charset="-34"/>
              </a:rPr>
              <a:t>     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           </a:t>
            </a:r>
            <a:r>
              <a:rPr lang="th-TH" sz="28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หลักกิโลเมตร</a:t>
            </a:r>
          </a:p>
          <a:p>
            <a:pPr marL="608013" indent="-5715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sz="20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    </a:t>
            </a:r>
            <a:r>
              <a:rPr lang="en-US" sz="20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(0031)</a:t>
            </a:r>
            <a:r>
              <a:rPr lang="en-US" sz="28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28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      </a:t>
            </a:r>
            <a:r>
              <a:rPr lang="th-TH" sz="28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เลขทางหลวง</a:t>
            </a:r>
          </a:p>
          <a:p>
            <a:pPr marL="608013" indent="-5715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0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    </a:t>
            </a:r>
            <a:r>
              <a:rPr lang="th-TH" sz="20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8+000</a:t>
            </a:r>
            <a:r>
              <a:rPr lang="th-TH" sz="20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	        </a:t>
            </a:r>
            <a:r>
              <a:rPr lang="th-TH" sz="28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หลักกิโลเมตร</a:t>
            </a:r>
            <a:r>
              <a:rPr lang="th-TH" sz="20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	</a:t>
            </a:r>
          </a:p>
        </p:txBody>
      </p:sp>
      <p:sp>
        <p:nvSpPr>
          <p:cNvPr id="44043" name="Line 17"/>
          <p:cNvSpPr>
            <a:spLocks noChangeShapeType="1"/>
          </p:cNvSpPr>
          <p:nvPr/>
        </p:nvSpPr>
        <p:spPr bwMode="auto">
          <a:xfrm flipH="1" flipV="1">
            <a:off x="3295958" y="3092448"/>
            <a:ext cx="2357454" cy="650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4045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86444BA8-E897-4E9C-9A16-C247C6DE0285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14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40" name="ตัวเชื่อมต่อหักมุม 39"/>
          <p:cNvCxnSpPr/>
          <p:nvPr/>
        </p:nvCxnSpPr>
        <p:spPr>
          <a:xfrm rot="16200000" flipH="1">
            <a:off x="2607455" y="3607595"/>
            <a:ext cx="1785950" cy="1285884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4143372" y="5143512"/>
            <a:ext cx="92869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7"/>
            <a:ext cx="6858048" cy="53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468313" y="160338"/>
            <a:ext cx="74882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นำเข้าข้อมูล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 : </a:t>
            </a:r>
            <a:r>
              <a:rPr kumimoji="0" lang="th-TH" sz="44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ส่วนที่ 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2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5720" y="1357298"/>
            <a:ext cx="576262" cy="5238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ordiaUPC" pitchFamily="34" charset="-34"/>
                <a:cs typeface="CordiaUPC" pitchFamily="34" charset="-34"/>
              </a:rPr>
              <a:t>2</a:t>
            </a:r>
            <a:endParaRPr lang="th-TH" sz="2800" b="1" dirty="0">
              <a:solidFill>
                <a:schemeClr val="bg2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142976" y="3357562"/>
            <a:ext cx="3240088" cy="3214711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AutoShape 22"/>
          <p:cNvSpPr>
            <a:spLocks/>
          </p:cNvSpPr>
          <p:nvPr/>
        </p:nvSpPr>
        <p:spPr bwMode="auto">
          <a:xfrm>
            <a:off x="2143108" y="3429000"/>
            <a:ext cx="792162" cy="1366839"/>
          </a:xfrm>
          <a:prstGeom prst="borderCallout1">
            <a:avLst>
              <a:gd name="adj1" fmla="val 9917"/>
              <a:gd name="adj2" fmla="val 109620"/>
              <a:gd name="adj3" fmla="val 42430"/>
              <a:gd name="adj4" fmla="val 168135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3500430" y="3214686"/>
            <a:ext cx="2143382" cy="1214446"/>
            <a:chOff x="2872" y="2931"/>
            <a:chExt cx="2008" cy="1271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72" y="3476"/>
              <a:ext cx="635" cy="726"/>
            </a:xfrm>
            <a:prstGeom prst="rect">
              <a:avLst/>
            </a:prstGeom>
            <a:noFill/>
            <a:ln w="444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513" y="2931"/>
              <a:ext cx="5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682" y="2931"/>
              <a:ext cx="5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830" y="2931"/>
              <a:ext cx="5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643306" y="4286256"/>
            <a:ext cx="436730" cy="59615"/>
            <a:chOff x="3881" y="4041"/>
            <a:chExt cx="367" cy="74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881" y="4041"/>
              <a:ext cx="50" cy="7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050" y="4041"/>
              <a:ext cx="50" cy="7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198" y="4041"/>
              <a:ext cx="50" cy="7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286248" y="3571876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chemeClr val="bg2"/>
                </a:solidFill>
                <a:latin typeface="CordiaUPC" pitchFamily="34" charset="-34"/>
                <a:cs typeface="CordiaUPC" pitchFamily="34" charset="-34"/>
              </a:rPr>
              <a:t>กดเพื่อเลือกจาก </a:t>
            </a:r>
            <a:r>
              <a:rPr lang="en-US" sz="2800" b="1" dirty="0">
                <a:solidFill>
                  <a:schemeClr val="bg2"/>
                </a:solidFill>
                <a:latin typeface="CordiaUPC" pitchFamily="34" charset="-34"/>
                <a:cs typeface="CordiaUPC" pitchFamily="34" charset="-34"/>
              </a:rPr>
              <a:t>choices</a:t>
            </a:r>
            <a:endParaRPr lang="th-TH" sz="2800" b="1" dirty="0">
              <a:solidFill>
                <a:schemeClr val="bg2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4714908" cy="17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50165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การกรอกข้อมูล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เลือก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1 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อันจากตัวเลือก</a:t>
            </a:r>
          </a:p>
        </p:txBody>
      </p:sp>
      <p:grpSp>
        <p:nvGrpSpPr>
          <p:cNvPr id="35844" name="Group 13"/>
          <p:cNvGrpSpPr>
            <a:grpSpLocks/>
          </p:cNvGrpSpPr>
          <p:nvPr/>
        </p:nvGrpSpPr>
        <p:grpSpPr bwMode="auto">
          <a:xfrm>
            <a:off x="5857884" y="2071678"/>
            <a:ext cx="755650" cy="863600"/>
            <a:chOff x="4377" y="2387"/>
            <a:chExt cx="635" cy="726"/>
          </a:xfrm>
        </p:grpSpPr>
        <p:sp>
          <p:nvSpPr>
            <p:cNvPr id="35845" name="Rectangle 9"/>
            <p:cNvSpPr>
              <a:spLocks noChangeArrowheads="1"/>
            </p:cNvSpPr>
            <p:nvPr/>
          </p:nvSpPr>
          <p:spPr bwMode="auto">
            <a:xfrm>
              <a:off x="4377" y="2387"/>
              <a:ext cx="635" cy="72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5846" name="Oval 10"/>
            <p:cNvSpPr>
              <a:spLocks noChangeArrowheads="1"/>
            </p:cNvSpPr>
            <p:nvPr/>
          </p:nvSpPr>
          <p:spPr bwMode="auto">
            <a:xfrm>
              <a:off x="4513" y="2931"/>
              <a:ext cx="5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5847" name="Oval 11"/>
            <p:cNvSpPr>
              <a:spLocks noChangeArrowheads="1"/>
            </p:cNvSpPr>
            <p:nvPr/>
          </p:nvSpPr>
          <p:spPr bwMode="auto">
            <a:xfrm>
              <a:off x="4682" y="2931"/>
              <a:ext cx="5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5848" name="Oval 12"/>
            <p:cNvSpPr>
              <a:spLocks noChangeArrowheads="1"/>
            </p:cNvSpPr>
            <p:nvPr/>
          </p:nvSpPr>
          <p:spPr bwMode="auto">
            <a:xfrm>
              <a:off x="4830" y="2931"/>
              <a:ext cx="5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diaUPC" pitchFamily="34" charset="-34"/>
                <a:cs typeface="CordiaUPC" pitchFamily="34" charset="-34"/>
              </a:endParaRPr>
            </a:p>
          </p:txBody>
        </p:sp>
      </p:grpSp>
      <p:pic>
        <p:nvPicPr>
          <p:cNvPr id="35851" name="Picture 29" descr="po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763" y="3081338"/>
            <a:ext cx="8509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6858016" y="2071678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CordiaUPC" pitchFamily="34" charset="-34"/>
                <a:cs typeface="CordiaUPC" pitchFamily="34" charset="-34"/>
              </a:rPr>
              <a:t>กดเพื่อเลือกจาก </a:t>
            </a:r>
            <a:r>
              <a:rPr lang="en-US" sz="2800" b="1" dirty="0">
                <a:latin typeface="CordiaUPC" pitchFamily="34" charset="-34"/>
                <a:cs typeface="CordiaUPC" pitchFamily="34" charset="-34"/>
              </a:rPr>
              <a:t>choices</a:t>
            </a:r>
            <a:endParaRPr lang="th-TH" sz="2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5853" name="AutoShape 22"/>
          <p:cNvSpPr>
            <a:spLocks/>
          </p:cNvSpPr>
          <p:nvPr/>
        </p:nvSpPr>
        <p:spPr bwMode="auto">
          <a:xfrm>
            <a:off x="1785918" y="2143116"/>
            <a:ext cx="792162" cy="1152525"/>
          </a:xfrm>
          <a:prstGeom prst="borderCallout1">
            <a:avLst>
              <a:gd name="adj1" fmla="val 9917"/>
              <a:gd name="adj2" fmla="val 109620"/>
              <a:gd name="adj3" fmla="val 10606"/>
              <a:gd name="adj4" fmla="val 504167"/>
            </a:avLst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5854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956B5950-3ED4-476A-8CCF-0659F806FC76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16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143512"/>
            <a:ext cx="464347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160338"/>
            <a:ext cx="8429625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การกรอกข้อมูล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เลือกหลายอันจากตัวเลือก</a:t>
            </a:r>
          </a:p>
        </p:txBody>
      </p:sp>
      <p:pic>
        <p:nvPicPr>
          <p:cNvPr id="37891" name="Picture 14" descr="19234cab-80f3-4c1d-b987-fc7748492c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36838"/>
            <a:ext cx="4029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138" y="6164263"/>
            <a:ext cx="2514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539875"/>
            <a:ext cx="2238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4" name="Group 22"/>
          <p:cNvGrpSpPr>
            <a:grpSpLocks/>
          </p:cNvGrpSpPr>
          <p:nvPr/>
        </p:nvGrpSpPr>
        <p:grpSpPr bwMode="auto">
          <a:xfrm>
            <a:off x="5510213" y="1700213"/>
            <a:ext cx="1339850" cy="1006475"/>
            <a:chOff x="3606" y="1389"/>
            <a:chExt cx="844" cy="634"/>
          </a:xfrm>
        </p:grpSpPr>
        <p:sp>
          <p:nvSpPr>
            <p:cNvPr id="37895" name="Text Box 28"/>
            <p:cNvSpPr txBox="1">
              <a:spLocks noChangeArrowheads="1"/>
            </p:cNvSpPr>
            <p:nvPr/>
          </p:nvSpPr>
          <p:spPr bwMode="auto">
            <a:xfrm>
              <a:off x="3606" y="1389"/>
              <a:ext cx="84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6000">
                  <a:solidFill>
                    <a:schemeClr val="hlink"/>
                  </a:solidFill>
                  <a:latin typeface="CordiaUPC" pitchFamily="34" charset="-34"/>
                  <a:ea typeface="Arial Unicode MS" pitchFamily="34" charset="-128"/>
                  <a:cs typeface="CordiaUPC" pitchFamily="34" charset="-34"/>
                </a:rPr>
                <a:t>ไม่มี</a:t>
              </a:r>
            </a:p>
          </p:txBody>
        </p:sp>
        <p:sp>
          <p:nvSpPr>
            <p:cNvPr id="37896" name="Rectangle 24"/>
            <p:cNvSpPr>
              <a:spLocks noChangeArrowheads="1"/>
            </p:cNvSpPr>
            <p:nvPr/>
          </p:nvSpPr>
          <p:spPr bwMode="auto">
            <a:xfrm>
              <a:off x="3609" y="1389"/>
              <a:ext cx="681" cy="595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endParaRPr>
            </a:p>
          </p:txBody>
        </p:sp>
      </p:grpSp>
      <p:pic>
        <p:nvPicPr>
          <p:cNvPr id="37897" name="Picture 23" descr="poi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7550" y="2492375"/>
            <a:ext cx="8509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6" descr="bc468df8-bfe9-43a8-a56d-76a43dd8644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2636838"/>
            <a:ext cx="4010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AutoShape 24"/>
          <p:cNvSpPr>
            <a:spLocks/>
          </p:cNvSpPr>
          <p:nvPr/>
        </p:nvSpPr>
        <p:spPr bwMode="auto">
          <a:xfrm>
            <a:off x="2735263" y="1454150"/>
            <a:ext cx="444500" cy="387350"/>
          </a:xfrm>
          <a:prstGeom prst="borderCallout1">
            <a:avLst>
              <a:gd name="adj1" fmla="val 29509"/>
              <a:gd name="adj2" fmla="val 117144"/>
              <a:gd name="adj3" fmla="val 106556"/>
              <a:gd name="adj4" fmla="val 590000"/>
            </a:avLst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6732588" y="2636838"/>
            <a:ext cx="22685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ระบบจะระบุไว้ที่ </a:t>
            </a:r>
            <a:r>
              <a:rPr lang="th-TH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ไม่มี   </a:t>
            </a:r>
            <a:r>
              <a:rPr lang="th-TH" sz="28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เสมอ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ให้เลือกการควบคุม โดย กดเลือก</a:t>
            </a:r>
            <a:r>
              <a:rPr lang="th-TH" sz="28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จาก </a:t>
            </a:r>
            <a:r>
              <a:rPr lang="en-US" sz="28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choices</a:t>
            </a:r>
            <a:endParaRPr lang="th-TH" sz="2800" b="1" dirty="0">
              <a:solidFill>
                <a:schemeClr val="hlink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7901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3C760EB-3E6F-4AB2-8C75-0EB0CDFA3766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17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การกรอกข้อมูล </a:t>
            </a:r>
            <a:r>
              <a:rPr lang="en-US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ข้อ </a:t>
            </a:r>
            <a:r>
              <a:rPr lang="en-US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2</a:t>
            </a:r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 ที่เหลือ</a:t>
            </a:r>
            <a:r>
              <a:rPr lang="en-US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 - </a:t>
            </a:r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ข้อ </a:t>
            </a:r>
            <a:r>
              <a:rPr lang="en-US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9</a:t>
            </a:r>
            <a:endParaRPr lang="th-TH" b="1">
              <a:solidFill>
                <a:srgbClr val="003399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3993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1125538"/>
            <a:ext cx="50530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28"/>
          <p:cNvSpPr txBox="1">
            <a:spLocks noChangeArrowheads="1"/>
          </p:cNvSpPr>
          <p:nvPr/>
        </p:nvSpPr>
        <p:spPr bwMode="auto">
          <a:xfrm>
            <a:off x="4714876" y="2214554"/>
            <a:ext cx="4068763" cy="3231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400" b="1" dirty="0" smtClean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กรอกบางอัน ไม่ครบทุกอันที่มีดอกจันทน์ *   </a:t>
            </a:r>
            <a:r>
              <a:rPr lang="en-US" sz="3400" b="1" dirty="0" smtClean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 </a:t>
            </a:r>
            <a:r>
              <a:rPr lang="th-TH" sz="3400" b="1" dirty="0" smtClean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บันทึก</a:t>
            </a:r>
            <a:r>
              <a:rPr lang="th-TH" sz="3400" b="1" dirty="0" smtClean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ร่าง</a:t>
            </a:r>
          </a:p>
          <a:p>
            <a:pPr>
              <a:spcBef>
                <a:spcPct val="50000"/>
              </a:spcBef>
            </a:pPr>
            <a:r>
              <a:rPr lang="th-TH" sz="3400" b="1" dirty="0" smtClean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กรอก</a:t>
            </a:r>
            <a:r>
              <a:rPr lang="th-TH" sz="3400" b="1" dirty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ทุกอันที่มี ดอกจันทน์ 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ea typeface="Gungsuh" pitchFamily="18" charset="-127"/>
                <a:cs typeface="Tahoma" pitchFamily="34" charset="0"/>
              </a:rPr>
              <a:t>*</a:t>
            </a:r>
            <a:r>
              <a:rPr lang="en-US" sz="3400" b="1" dirty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 </a:t>
            </a:r>
            <a:r>
              <a:rPr lang="th-TH" sz="3400" b="1" dirty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บันทึกได้ (แต่ไม่ครบ)</a:t>
            </a:r>
          </a:p>
          <a:p>
            <a:pPr>
              <a:spcBef>
                <a:spcPct val="50000"/>
              </a:spcBef>
            </a:pPr>
            <a:r>
              <a:rPr lang="th-TH" sz="3400" b="1" dirty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กรอกทุกอัน</a:t>
            </a:r>
            <a:r>
              <a:rPr lang="th-TH" sz="3400" b="1" dirty="0" smtClean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ครบ </a:t>
            </a:r>
            <a:r>
              <a:rPr lang="en-US" sz="3400" b="1" dirty="0" smtClean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  </a:t>
            </a:r>
            <a:r>
              <a:rPr lang="th-TH" sz="3400" b="1" dirty="0">
                <a:solidFill>
                  <a:srgbClr val="FF00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  <a:sym typeface="Wingdings" pitchFamily="2" charset="2"/>
              </a:rPr>
              <a:t>เสร็จ</a:t>
            </a:r>
            <a:endParaRPr lang="th-TH" sz="3400" b="1" dirty="0">
              <a:solidFill>
                <a:srgbClr val="FF0000"/>
              </a:solidFill>
              <a:latin typeface="CordiaUPC" pitchFamily="34" charset="-34"/>
              <a:ea typeface="Arial Unicode MS" pitchFamily="34" charset="-128"/>
              <a:cs typeface="CordiaUPC" pitchFamily="34" charset="-34"/>
            </a:endParaRPr>
          </a:p>
        </p:txBody>
      </p:sp>
      <p:sp>
        <p:nvSpPr>
          <p:cNvPr id="39941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A66682A-CF42-4087-9448-F388A56BE3C3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18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787241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นำเข้าข้อมูล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ส่วนที่ </a:t>
            </a:r>
            <a:r>
              <a:rPr lang="en-US" sz="42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3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แผนผังการเกิดเหตุ</a:t>
            </a:r>
          </a:p>
        </p:txBody>
      </p:sp>
      <p:sp>
        <p:nvSpPr>
          <p:cNvPr id="41988" name="Rectangle 11"/>
          <p:cNvSpPr>
            <a:spLocks noChangeArrowheads="1"/>
          </p:cNvSpPr>
          <p:nvPr/>
        </p:nvSpPr>
        <p:spPr bwMode="auto">
          <a:xfrm>
            <a:off x="4929190" y="1500174"/>
            <a:ext cx="3171822" cy="3500462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8172450" y="1609725"/>
            <a:ext cx="576263" cy="523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ordiaUPC" pitchFamily="34" charset="-34"/>
                <a:cs typeface="CordiaUPC" pitchFamily="34" charset="-34"/>
              </a:rPr>
              <a:t>3</a:t>
            </a:r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1990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CB46CC5-BD5C-41B4-B716-C00F07F5A2A6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19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 smtClean="0">
                <a:latin typeface="AngsanaUPC" pitchFamily="18" charset="-34"/>
                <a:cs typeface="AngsanaUPC" pitchFamily="18" charset="-34"/>
              </a:rPr>
              <a:t>การเข้าสู่ระบบ </a:t>
            </a:r>
            <a:r>
              <a:rPr lang="en-US" sz="6000" dirty="0" smtClean="0">
                <a:latin typeface="AngsanaUPC" pitchFamily="18" charset="-34"/>
                <a:cs typeface="AngsanaUPC" pitchFamily="18" charset="-34"/>
              </a:rPr>
              <a:t> HAIMS</a:t>
            </a:r>
            <a:endParaRPr lang="th-TH" sz="6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38512"/>
          </a:xfrm>
        </p:spPr>
        <p:txBody>
          <a:bodyPr/>
          <a:lstStyle/>
          <a:p>
            <a:pPr>
              <a:buNone/>
            </a:pP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โดยใช้</a:t>
            </a:r>
            <a:r>
              <a:rPr lang="th-TH" sz="4000" dirty="0" err="1" smtClean="0">
                <a:latin typeface="AngsanaUPC" pitchFamily="18" charset="-34"/>
                <a:cs typeface="AngsanaUPC" pitchFamily="18" charset="-34"/>
              </a:rPr>
              <a:t>เบาว์เซอร์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ดังนี้</a:t>
            </a:r>
          </a:p>
          <a:p>
            <a:pPr>
              <a:buNone/>
            </a:pP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     	1.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Internet </a:t>
            </a:r>
            <a:r>
              <a:rPr lang="en-US" sz="4000" dirty="0" err="1" smtClean="0">
                <a:latin typeface="AngsanaUPC" pitchFamily="18" charset="-34"/>
                <a:cs typeface="AngsanaUPC" pitchFamily="18" charset="-34"/>
              </a:rPr>
              <a:t>Exploer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(Version 8)</a:t>
            </a:r>
          </a:p>
          <a:p>
            <a:pPr>
              <a:buNone/>
            </a:pP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		2.  Mozilla Firefox</a:t>
            </a:r>
          </a:p>
          <a:p>
            <a:pPr>
              <a:buNone/>
            </a:pP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		3.  Chrome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642910" y="5214950"/>
            <a:ext cx="82296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th-TH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ถ</a:t>
            </a:r>
            <a:r>
              <a:rPr lang="th-TH" sz="4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้า</a:t>
            </a:r>
            <a:r>
              <a:rPr lang="th-TH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ไม่มีในเครื่องที่ใช้งาน สามารถดาวน์โหลด จากหน้า </a:t>
            </a:r>
            <a:r>
              <a:rPr lang="en-US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Web HAIMS </a:t>
            </a:r>
            <a:r>
              <a:rPr lang="th-TH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ได้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หาก</a:t>
            </a:r>
            <a:r>
              <a:rPr lang="th-TH" b="1" u="sng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ตำแหน่งไม่ตรง</a:t>
            </a: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สามารถเลื่อนเองได้</a:t>
            </a:r>
          </a:p>
        </p:txBody>
      </p:sp>
      <p:pic>
        <p:nvPicPr>
          <p:cNvPr id="46083" name="Picture 3" descr="da0c08ac-7357-4ace-af13-3b7b5055d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3960813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268413"/>
            <a:ext cx="223202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>
                <a:alpha val="50000"/>
              </a:schemeClr>
            </a:outerShdw>
          </a:effectLst>
        </p:spPr>
      </p:pic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3995738" y="1412875"/>
            <a:ext cx="647700" cy="360363"/>
          </a:xfrm>
          <a:prstGeom prst="rightArrow">
            <a:avLst>
              <a:gd name="adj1" fmla="val 49778"/>
              <a:gd name="adj2" fmla="val 92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46086" name="Picture 12"/>
          <p:cNvPicPr>
            <a:picLocks noChangeAspect="1" noChangeArrowheads="1"/>
          </p:cNvPicPr>
          <p:nvPr/>
        </p:nvPicPr>
        <p:blipFill>
          <a:blip r:embed="rId5"/>
          <a:srcRect l="44142"/>
          <a:stretch>
            <a:fillRect/>
          </a:stretch>
        </p:blipFill>
        <p:spPr bwMode="auto">
          <a:xfrm>
            <a:off x="4859338" y="1196975"/>
            <a:ext cx="2376487" cy="74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4608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565400"/>
            <a:ext cx="48482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2F7E5248-8FC4-4B3F-9A6C-59B43822684F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20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3571868" y="857232"/>
            <a:ext cx="171451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UPC" pitchFamily="34" charset="-34"/>
                <a:ea typeface="+mj-ea"/>
                <a:cs typeface="CordiaUPC" pitchFamily="34" charset="-34"/>
              </a:rPr>
              <a:t>ต้อง</a:t>
            </a:r>
            <a:r>
              <a:rPr lang="th-TH" sz="2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UPC" pitchFamily="34" charset="-34"/>
                <a:ea typeface="+mj-ea"/>
                <a:cs typeface="CordiaUPC" pitchFamily="34" charset="-34"/>
              </a:rPr>
              <a:t>ปลดล็อก</a:t>
            </a:r>
            <a:r>
              <a:rPr lang="th-TH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UPC" pitchFamily="34" charset="-34"/>
                <a:ea typeface="+mj-ea"/>
                <a:cs typeface="CordiaUPC" pitchFamily="34" charset="-34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การเลื่อนแผนที่</a:t>
            </a:r>
          </a:p>
        </p:txBody>
      </p:sp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557338"/>
            <a:ext cx="5976938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258888" y="2420938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8133" name="Line 11"/>
          <p:cNvSpPr>
            <a:spLocks noChangeShapeType="1"/>
          </p:cNvSpPr>
          <p:nvPr/>
        </p:nvSpPr>
        <p:spPr bwMode="auto">
          <a:xfrm>
            <a:off x="1331913" y="45085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8134" name="Text Box 12"/>
          <p:cNvSpPr txBox="1">
            <a:spLocks noChangeArrowheads="1"/>
          </p:cNvSpPr>
          <p:nvPr/>
        </p:nvSpPr>
        <p:spPr bwMode="auto">
          <a:xfrm>
            <a:off x="323850" y="2205038"/>
            <a:ext cx="1319213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rdiaUPC" pitchFamily="34" charset="-34"/>
                <a:cs typeface="CordiaUPC" pitchFamily="34" charset="-34"/>
              </a:rPr>
              <a:t>ซูม</a:t>
            </a:r>
            <a:r>
              <a:rPr lang="th-TH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rdiaUPC" pitchFamily="34" charset="-34"/>
                <a:cs typeface="CordiaUPC" pitchFamily="34" charset="-34"/>
              </a:rPr>
              <a:t>เข้า</a:t>
            </a:r>
          </a:p>
        </p:txBody>
      </p:sp>
      <p:sp>
        <p:nvSpPr>
          <p:cNvPr id="48135" name="Text Box 13"/>
          <p:cNvSpPr txBox="1">
            <a:spLocks noChangeArrowheads="1"/>
          </p:cNvSpPr>
          <p:nvPr/>
        </p:nvSpPr>
        <p:spPr bwMode="auto">
          <a:xfrm>
            <a:off x="323850" y="4259263"/>
            <a:ext cx="1079500" cy="519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rdiaUPC" pitchFamily="34" charset="-34"/>
                <a:cs typeface="CordiaUPC" pitchFamily="34" charset="-34"/>
              </a:rPr>
              <a:t>ซู</a:t>
            </a:r>
            <a:r>
              <a:rPr lang="th-TH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rdiaUPC" pitchFamily="34" charset="-34"/>
                <a:cs typeface="CordiaUPC" pitchFamily="34" charset="-34"/>
              </a:rPr>
              <a:t>มออก</a:t>
            </a:r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323850" y="1628775"/>
            <a:ext cx="1512888" cy="519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rdiaUPC" pitchFamily="34" charset="-34"/>
                <a:cs typeface="CordiaUPC" pitchFamily="34" charset="-34"/>
              </a:rPr>
              <a:t>ซูม</a:t>
            </a:r>
            <a:r>
              <a:rPr lang="th-TH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rdiaUPC" pitchFamily="34" charset="-34"/>
                <a:cs typeface="CordiaUPC" pitchFamily="34" charset="-34"/>
              </a:rPr>
              <a:t>ปัจจุบัน</a:t>
            </a:r>
          </a:p>
        </p:txBody>
      </p:sp>
      <p:sp>
        <p:nvSpPr>
          <p:cNvPr id="48137" name="Line 15"/>
          <p:cNvSpPr>
            <a:spLocks noChangeShapeType="1"/>
          </p:cNvSpPr>
          <p:nvPr/>
        </p:nvSpPr>
        <p:spPr bwMode="auto">
          <a:xfrm>
            <a:off x="1547813" y="1916113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8138" name="Line 16"/>
          <p:cNvSpPr>
            <a:spLocks noChangeShapeType="1"/>
          </p:cNvSpPr>
          <p:nvPr/>
        </p:nvSpPr>
        <p:spPr bwMode="auto">
          <a:xfrm>
            <a:off x="1331913" y="6021388"/>
            <a:ext cx="719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8139" name="AutoShape 17"/>
          <p:cNvSpPr>
            <a:spLocks noChangeArrowheads="1"/>
          </p:cNvSpPr>
          <p:nvPr/>
        </p:nvSpPr>
        <p:spPr bwMode="auto">
          <a:xfrm>
            <a:off x="5435600" y="2565400"/>
            <a:ext cx="863600" cy="863600"/>
          </a:xfrm>
          <a:custGeom>
            <a:avLst/>
            <a:gdLst>
              <a:gd name="T0" fmla="*/ 863600 w 21600"/>
              <a:gd name="T1" fmla="*/ 431800 h 21600"/>
              <a:gd name="T2" fmla="*/ 431800 w 21600"/>
              <a:gd name="T3" fmla="*/ 863600 h 21600"/>
              <a:gd name="T4" fmla="*/ 0 w 21600"/>
              <a:gd name="T5" fmla="*/ 431800 h 21600"/>
              <a:gd name="T6" fmla="*/ 4318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48 w 21600"/>
              <a:gd name="T13" fmla="*/ 10051 h 21600"/>
              <a:gd name="T14" fmla="*/ 20352 w 21600"/>
              <a:gd name="T15" fmla="*/ 11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213" y="4311"/>
                </a:lnTo>
                <a:lnTo>
                  <a:pt x="10051" y="4311"/>
                </a:lnTo>
                <a:lnTo>
                  <a:pt x="10051" y="10051"/>
                </a:lnTo>
                <a:lnTo>
                  <a:pt x="4311" y="10051"/>
                </a:lnTo>
                <a:lnTo>
                  <a:pt x="4311" y="8213"/>
                </a:lnTo>
                <a:lnTo>
                  <a:pt x="0" y="10800"/>
                </a:lnTo>
                <a:lnTo>
                  <a:pt x="4311" y="13387"/>
                </a:lnTo>
                <a:lnTo>
                  <a:pt x="4311" y="11549"/>
                </a:lnTo>
                <a:lnTo>
                  <a:pt x="10051" y="11549"/>
                </a:lnTo>
                <a:lnTo>
                  <a:pt x="10051" y="17289"/>
                </a:lnTo>
                <a:lnTo>
                  <a:pt x="8213" y="17289"/>
                </a:lnTo>
                <a:lnTo>
                  <a:pt x="10800" y="21600"/>
                </a:lnTo>
                <a:lnTo>
                  <a:pt x="13387" y="17289"/>
                </a:lnTo>
                <a:lnTo>
                  <a:pt x="11549" y="17289"/>
                </a:lnTo>
                <a:lnTo>
                  <a:pt x="11549" y="11549"/>
                </a:lnTo>
                <a:lnTo>
                  <a:pt x="17289" y="11549"/>
                </a:lnTo>
                <a:lnTo>
                  <a:pt x="17289" y="13387"/>
                </a:lnTo>
                <a:lnTo>
                  <a:pt x="21600" y="10800"/>
                </a:lnTo>
                <a:lnTo>
                  <a:pt x="17289" y="8213"/>
                </a:lnTo>
                <a:lnTo>
                  <a:pt x="17289" y="10051"/>
                </a:lnTo>
                <a:lnTo>
                  <a:pt x="11549" y="10051"/>
                </a:lnTo>
                <a:lnTo>
                  <a:pt x="11549" y="4311"/>
                </a:lnTo>
                <a:lnTo>
                  <a:pt x="13387" y="4311"/>
                </a:lnTo>
                <a:lnTo>
                  <a:pt x="1080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8140" name="Text Box 18"/>
          <p:cNvSpPr txBox="1">
            <a:spLocks noChangeArrowheads="1"/>
          </p:cNvSpPr>
          <p:nvPr/>
        </p:nvSpPr>
        <p:spPr bwMode="auto">
          <a:xfrm>
            <a:off x="4932363" y="1700213"/>
            <a:ext cx="2736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>
                <a:latin typeface="CordiaUPC" pitchFamily="34" charset="-34"/>
                <a:cs typeface="CordiaUPC" pitchFamily="34" charset="-34"/>
              </a:rPr>
              <a:t>กดเม้าส์ค้าง แล้วลากเพื่อเลื่อนแผนที่</a:t>
            </a:r>
          </a:p>
        </p:txBody>
      </p:sp>
      <p:sp>
        <p:nvSpPr>
          <p:cNvPr id="48141" name="Text Box 19"/>
          <p:cNvSpPr txBox="1">
            <a:spLocks noChangeArrowheads="1"/>
          </p:cNvSpPr>
          <p:nvPr/>
        </p:nvSpPr>
        <p:spPr bwMode="auto">
          <a:xfrm>
            <a:off x="323850" y="5734050"/>
            <a:ext cx="1079500" cy="519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rdiaUPC" pitchFamily="34" charset="-34"/>
                <a:cs typeface="CordiaUPC" pitchFamily="34" charset="-34"/>
              </a:rPr>
              <a:t>สเกล</a:t>
            </a:r>
          </a:p>
        </p:txBody>
      </p:sp>
      <p:sp>
        <p:nvSpPr>
          <p:cNvPr id="48142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76030E22-D4B4-403B-9503-0281147BECEA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21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การเลื่อนแผนที่</a:t>
            </a:r>
          </a:p>
        </p:txBody>
      </p:sp>
      <p:pic>
        <p:nvPicPr>
          <p:cNvPr id="50179" name="Picture 10" descr="da0c08ac-7357-4ace-af13-3b7b5055d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8387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/>
          </p:cNvSpPr>
          <p:nvPr/>
        </p:nvSpPr>
        <p:spPr bwMode="auto">
          <a:xfrm>
            <a:off x="5148263" y="1628775"/>
            <a:ext cx="39957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เมื่อย้ายตำแหน่งของ             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ไป ณ จุดเกิดเหตุแล้ว ให้เลือก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เครื่องหมายถูกกลับอีกครั้ง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เพื่อล็อคตำแหน่ง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None/>
            </a:pPr>
            <a:endParaRPr lang="th-TH" sz="2800" b="1">
              <a:solidFill>
                <a:schemeClr val="hlink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5018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4848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2" name="Group 17"/>
          <p:cNvGrpSpPr>
            <a:grpSpLocks/>
          </p:cNvGrpSpPr>
          <p:nvPr/>
        </p:nvGrpSpPr>
        <p:grpSpPr bwMode="auto">
          <a:xfrm>
            <a:off x="7567613" y="1568450"/>
            <a:ext cx="576262" cy="576263"/>
            <a:chOff x="-69" y="3294"/>
            <a:chExt cx="635" cy="635"/>
          </a:xfrm>
        </p:grpSpPr>
        <p:sp>
          <p:nvSpPr>
            <p:cNvPr id="50183" name="Line 14"/>
            <p:cNvSpPr>
              <a:spLocks noChangeShapeType="1"/>
            </p:cNvSpPr>
            <p:nvPr/>
          </p:nvSpPr>
          <p:spPr bwMode="auto">
            <a:xfrm>
              <a:off x="249" y="3294"/>
              <a:ext cx="0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0184" name="Line 16"/>
            <p:cNvSpPr>
              <a:spLocks noChangeShapeType="1"/>
            </p:cNvSpPr>
            <p:nvPr/>
          </p:nvSpPr>
          <p:spPr bwMode="auto">
            <a:xfrm rot="-5400000">
              <a:off x="249" y="3294"/>
              <a:ext cx="0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50185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73238"/>
            <a:ext cx="48291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BD94FBC9-1740-4B97-8919-6538C3781BF7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22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038" y="1268413"/>
            <a:ext cx="292258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83899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ระบุตำแหน่งและทิศทางของรถที่ประสบเหตุ</a:t>
            </a:r>
          </a:p>
        </p:txBody>
      </p:sp>
      <p:pic>
        <p:nvPicPr>
          <p:cNvPr id="522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437063"/>
            <a:ext cx="24479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4248150" y="1628775"/>
            <a:ext cx="430213" cy="36036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2230" name="Text Box 18"/>
          <p:cNvSpPr txBox="1">
            <a:spLocks noChangeArrowheads="1"/>
          </p:cNvSpPr>
          <p:nvPr/>
        </p:nvSpPr>
        <p:spPr bwMode="auto">
          <a:xfrm>
            <a:off x="179388" y="1341438"/>
            <a:ext cx="3249612" cy="2236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หลังจากกรอกข้อมูลรถยนต์</a:t>
            </a:r>
            <a:b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ที่เกิดเหตุในข้อ </a:t>
            </a:r>
            <a:r>
              <a:rPr lang="en-US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6 </a:t>
            </a: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แล้ว </a:t>
            </a:r>
            <a:b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ระบบจะสร้างรถยนต์ให้ตามจำนวนคันที่ใส่ที่มุมบนซ้ายของแผนที่</a:t>
            </a:r>
          </a:p>
        </p:txBody>
      </p:sp>
      <p:sp>
        <p:nvSpPr>
          <p:cNvPr id="52231" name="Line 19"/>
          <p:cNvSpPr>
            <a:spLocks noChangeShapeType="1"/>
          </p:cNvSpPr>
          <p:nvPr/>
        </p:nvSpPr>
        <p:spPr bwMode="auto">
          <a:xfrm flipV="1">
            <a:off x="3429000" y="1773238"/>
            <a:ext cx="785813" cy="8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2232" name="Text Box 18"/>
          <p:cNvSpPr txBox="1">
            <a:spLocks noChangeArrowheads="1"/>
          </p:cNvSpPr>
          <p:nvPr/>
        </p:nvSpPr>
        <p:spPr bwMode="auto">
          <a:xfrm>
            <a:off x="2214563" y="4581525"/>
            <a:ext cx="3365500" cy="954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ให้เลื่อนตำแหน่งและหมุนรถจนได้ท่าการชนที่ต้องการ</a:t>
            </a:r>
          </a:p>
        </p:txBody>
      </p:sp>
      <p:sp>
        <p:nvSpPr>
          <p:cNvPr id="52233" name="Line 21"/>
          <p:cNvSpPr>
            <a:spLocks noChangeShapeType="1"/>
          </p:cNvSpPr>
          <p:nvPr/>
        </p:nvSpPr>
        <p:spPr bwMode="auto">
          <a:xfrm>
            <a:off x="5580063" y="5372100"/>
            <a:ext cx="15128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2234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869D0036-6B68-40C9-93C9-7F669097FD33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23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การหมุนรถ</a:t>
            </a:r>
          </a:p>
        </p:txBody>
      </p:sp>
      <p:pic>
        <p:nvPicPr>
          <p:cNvPr id="5427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2413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76" name="Group 22"/>
          <p:cNvGrpSpPr>
            <a:grpSpLocks/>
          </p:cNvGrpSpPr>
          <p:nvPr/>
        </p:nvGrpSpPr>
        <p:grpSpPr bwMode="auto">
          <a:xfrm>
            <a:off x="3422650" y="2286000"/>
            <a:ext cx="1139825" cy="1500188"/>
            <a:chOff x="2380" y="1661"/>
            <a:chExt cx="718" cy="945"/>
          </a:xfrm>
        </p:grpSpPr>
        <p:pic>
          <p:nvPicPr>
            <p:cNvPr id="54277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0" y="1661"/>
              <a:ext cx="49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8" name="Picture 17" descr="poin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62" y="1933"/>
              <a:ext cx="536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7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2786063"/>
            <a:ext cx="1225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0" name="Group 25"/>
          <p:cNvGrpSpPr>
            <a:grpSpLocks/>
          </p:cNvGrpSpPr>
          <p:nvPr/>
        </p:nvGrpSpPr>
        <p:grpSpPr bwMode="auto">
          <a:xfrm>
            <a:off x="5148263" y="1557338"/>
            <a:ext cx="1563687" cy="2374900"/>
            <a:chOff x="3243" y="981"/>
            <a:chExt cx="985" cy="1496"/>
          </a:xfrm>
        </p:grpSpPr>
        <p:pic>
          <p:nvPicPr>
            <p:cNvPr id="54281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3" y="981"/>
              <a:ext cx="985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19" descr="arrow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8" y="1661"/>
              <a:ext cx="265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3" name="Text Box 20"/>
          <p:cNvSpPr txBox="1">
            <a:spLocks noChangeArrowheads="1"/>
          </p:cNvSpPr>
          <p:nvPr/>
        </p:nvSpPr>
        <p:spPr bwMode="auto">
          <a:xfrm>
            <a:off x="3357563" y="4143375"/>
            <a:ext cx="1511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1.คลิกที่รถ</a:t>
            </a:r>
          </a:p>
        </p:txBody>
      </p:sp>
      <p:sp>
        <p:nvSpPr>
          <p:cNvPr id="54284" name="Text Box 21"/>
          <p:cNvSpPr txBox="1">
            <a:spLocks noChangeArrowheads="1"/>
          </p:cNvSpPr>
          <p:nvPr/>
        </p:nvSpPr>
        <p:spPr bwMode="auto">
          <a:xfrm>
            <a:off x="5000625" y="4143375"/>
            <a:ext cx="20875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2.คลิกคำว่า</a:t>
            </a:r>
            <a:r>
              <a:rPr lang="th-TH" sz="3200" b="1" u="sng">
                <a:latin typeface="CordiaUPC" pitchFamily="34" charset="-34"/>
                <a:cs typeface="CordiaUPC" pitchFamily="34" charset="-34"/>
              </a:rPr>
              <a:t>หมุนซ้าย</a:t>
            </a:r>
            <a:r>
              <a:rPr lang="th-TH" sz="3200" b="1">
                <a:latin typeface="CordiaUPC" pitchFamily="34" charset="-34"/>
                <a:cs typeface="CordiaUPC" pitchFamily="34" charset="-34"/>
              </a:rPr>
              <a:t> แต่ละครั้ง รถจะหมุนไปทีละนิด</a:t>
            </a:r>
          </a:p>
        </p:txBody>
      </p:sp>
      <p:sp>
        <p:nvSpPr>
          <p:cNvPr id="54285" name="Text Box 24"/>
          <p:cNvSpPr txBox="1">
            <a:spLocks noChangeArrowheads="1"/>
          </p:cNvSpPr>
          <p:nvPr/>
        </p:nvSpPr>
        <p:spPr bwMode="auto">
          <a:xfrm>
            <a:off x="7215188" y="4143375"/>
            <a:ext cx="172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3. เมื่อเสร็จคลิกที่พื้นแผนที่</a:t>
            </a:r>
          </a:p>
        </p:txBody>
      </p:sp>
      <p:sp>
        <p:nvSpPr>
          <p:cNvPr id="54286" name="Rectangle 11"/>
          <p:cNvSpPr>
            <a:spLocks noChangeArrowheads="1"/>
          </p:cNvSpPr>
          <p:nvPr/>
        </p:nvSpPr>
        <p:spPr bwMode="auto">
          <a:xfrm>
            <a:off x="1570038" y="2492375"/>
            <a:ext cx="288925" cy="2889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4287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10C35C3A-0FCC-4397-959C-92F2729A2481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24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24193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การเลื่อนรถ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933825"/>
            <a:ext cx="2413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913" y="2349500"/>
            <a:ext cx="792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 descr="poi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781300"/>
            <a:ext cx="8509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2781300"/>
            <a:ext cx="792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AutoShape 12"/>
          <p:cNvSpPr>
            <a:spLocks noChangeArrowheads="1"/>
          </p:cNvSpPr>
          <p:nvPr/>
        </p:nvSpPr>
        <p:spPr bwMode="auto">
          <a:xfrm>
            <a:off x="5435600" y="2997200"/>
            <a:ext cx="863600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48 w 21600"/>
              <a:gd name="T13" fmla="*/ 10051 h 21600"/>
              <a:gd name="T14" fmla="*/ 20352 w 21600"/>
              <a:gd name="T15" fmla="*/ 11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213" y="4311"/>
                </a:lnTo>
                <a:lnTo>
                  <a:pt x="10051" y="4311"/>
                </a:lnTo>
                <a:lnTo>
                  <a:pt x="10051" y="10051"/>
                </a:lnTo>
                <a:lnTo>
                  <a:pt x="4311" y="10051"/>
                </a:lnTo>
                <a:lnTo>
                  <a:pt x="4311" y="8213"/>
                </a:lnTo>
                <a:lnTo>
                  <a:pt x="0" y="10800"/>
                </a:lnTo>
                <a:lnTo>
                  <a:pt x="4311" y="13387"/>
                </a:lnTo>
                <a:lnTo>
                  <a:pt x="4311" y="11549"/>
                </a:lnTo>
                <a:lnTo>
                  <a:pt x="10051" y="11549"/>
                </a:lnTo>
                <a:lnTo>
                  <a:pt x="10051" y="17289"/>
                </a:lnTo>
                <a:lnTo>
                  <a:pt x="8213" y="17289"/>
                </a:lnTo>
                <a:lnTo>
                  <a:pt x="10800" y="21600"/>
                </a:lnTo>
                <a:lnTo>
                  <a:pt x="13387" y="17289"/>
                </a:lnTo>
                <a:lnTo>
                  <a:pt x="11549" y="17289"/>
                </a:lnTo>
                <a:lnTo>
                  <a:pt x="11549" y="11549"/>
                </a:lnTo>
                <a:lnTo>
                  <a:pt x="17289" y="11549"/>
                </a:lnTo>
                <a:lnTo>
                  <a:pt x="17289" y="13387"/>
                </a:lnTo>
                <a:lnTo>
                  <a:pt x="21600" y="10800"/>
                </a:lnTo>
                <a:lnTo>
                  <a:pt x="17289" y="8213"/>
                </a:lnTo>
                <a:lnTo>
                  <a:pt x="17289" y="10051"/>
                </a:lnTo>
                <a:lnTo>
                  <a:pt x="11549" y="10051"/>
                </a:lnTo>
                <a:lnTo>
                  <a:pt x="11549" y="4311"/>
                </a:lnTo>
                <a:lnTo>
                  <a:pt x="13387" y="4311"/>
                </a:lnTo>
                <a:lnTo>
                  <a:pt x="108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6329" name="Text Box 14"/>
          <p:cNvSpPr txBox="1">
            <a:spLocks noChangeArrowheads="1"/>
          </p:cNvSpPr>
          <p:nvPr/>
        </p:nvSpPr>
        <p:spPr bwMode="auto">
          <a:xfrm>
            <a:off x="3348038" y="4365625"/>
            <a:ext cx="151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1.กดเมาส์ค้างไว้ที่รูป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5076825" y="4359275"/>
            <a:ext cx="1709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2. ลากไปยังตำแหน่งที่ต้องการ</a:t>
            </a:r>
          </a:p>
        </p:txBody>
      </p:sp>
      <p:pic>
        <p:nvPicPr>
          <p:cNvPr id="5633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420938"/>
            <a:ext cx="10366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7"/>
          <p:cNvSpPr txBox="1">
            <a:spLocks noChangeArrowheads="1"/>
          </p:cNvSpPr>
          <p:nvPr/>
        </p:nvSpPr>
        <p:spPr bwMode="auto">
          <a:xfrm>
            <a:off x="6948488" y="4344988"/>
            <a:ext cx="2052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3. ปล่อยเมาส์</a:t>
            </a:r>
          </a:p>
        </p:txBody>
      </p: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468313" y="1700213"/>
            <a:ext cx="288925" cy="2889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6334" name="Rectangle 11"/>
          <p:cNvSpPr>
            <a:spLocks noChangeArrowheads="1"/>
          </p:cNvSpPr>
          <p:nvPr/>
        </p:nvSpPr>
        <p:spPr bwMode="auto">
          <a:xfrm>
            <a:off x="1619250" y="4868863"/>
            <a:ext cx="288925" cy="2889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827088" y="1987550"/>
            <a:ext cx="865187" cy="2809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6336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16D6371-1918-4685-9302-73E5BB49F071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25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การใส่รูปก่อนและหลังชน</a:t>
            </a:r>
          </a:p>
        </p:txBody>
      </p: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341438"/>
            <a:ext cx="540067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18"/>
          <p:cNvSpPr txBox="1">
            <a:spLocks noChangeArrowheads="1"/>
          </p:cNvSpPr>
          <p:nvPr/>
        </p:nvSpPr>
        <p:spPr bwMode="auto">
          <a:xfrm>
            <a:off x="539750" y="4724400"/>
            <a:ext cx="100806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ก่อนชน</a:t>
            </a:r>
          </a:p>
        </p:txBody>
      </p:sp>
      <p:sp>
        <p:nvSpPr>
          <p:cNvPr id="58373" name="Line 22"/>
          <p:cNvSpPr>
            <a:spLocks noChangeShapeType="1"/>
          </p:cNvSpPr>
          <p:nvPr/>
        </p:nvSpPr>
        <p:spPr bwMode="auto">
          <a:xfrm flipV="1">
            <a:off x="1547813" y="4786313"/>
            <a:ext cx="3595687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8374" name="Text Box 18"/>
          <p:cNvSpPr txBox="1">
            <a:spLocks noChangeArrowheads="1"/>
          </p:cNvSpPr>
          <p:nvPr/>
        </p:nvSpPr>
        <p:spPr bwMode="auto">
          <a:xfrm>
            <a:off x="136525" y="2357438"/>
            <a:ext cx="12207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หลังชน</a:t>
            </a:r>
          </a:p>
        </p:txBody>
      </p:sp>
      <p:sp>
        <p:nvSpPr>
          <p:cNvPr id="58375" name="Line 24"/>
          <p:cNvSpPr>
            <a:spLocks noChangeShapeType="1"/>
          </p:cNvSpPr>
          <p:nvPr/>
        </p:nvSpPr>
        <p:spPr bwMode="auto">
          <a:xfrm>
            <a:off x="1357313" y="2643188"/>
            <a:ext cx="2214562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8376" name="Text Box 18"/>
          <p:cNvSpPr txBox="1">
            <a:spLocks noChangeArrowheads="1"/>
          </p:cNvSpPr>
          <p:nvPr/>
        </p:nvSpPr>
        <p:spPr bwMode="auto">
          <a:xfrm>
            <a:off x="7235825" y="2636838"/>
            <a:ext cx="13366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ขณะชน</a:t>
            </a:r>
          </a:p>
        </p:txBody>
      </p:sp>
      <p:sp>
        <p:nvSpPr>
          <p:cNvPr id="58377" name="Line 26"/>
          <p:cNvSpPr>
            <a:spLocks noChangeShapeType="1"/>
          </p:cNvSpPr>
          <p:nvPr/>
        </p:nvSpPr>
        <p:spPr bwMode="auto">
          <a:xfrm flipH="1">
            <a:off x="4787900" y="2924175"/>
            <a:ext cx="2447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8378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8800D15-751C-40F2-A8B5-BAA3F3AC4795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26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268413"/>
            <a:ext cx="3352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การใส่รูปก่อนและหลังชน</a:t>
            </a:r>
          </a:p>
        </p:txBody>
      </p:sp>
      <p:pic>
        <p:nvPicPr>
          <p:cNvPr id="604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268413"/>
            <a:ext cx="2422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7380288" y="2852738"/>
            <a:ext cx="100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>
                <a:latin typeface="CordiaUPC" pitchFamily="34" charset="-34"/>
                <a:cs typeface="CordiaUPC" pitchFamily="34" charset="-34"/>
              </a:rPr>
              <a:t>ก่อนชน</a:t>
            </a:r>
          </a:p>
        </p:txBody>
      </p:sp>
      <p:sp>
        <p:nvSpPr>
          <p:cNvPr id="60422" name="Text Box 10"/>
          <p:cNvSpPr txBox="1">
            <a:spLocks noChangeArrowheads="1"/>
          </p:cNvSpPr>
          <p:nvPr/>
        </p:nvSpPr>
        <p:spPr bwMode="auto">
          <a:xfrm>
            <a:off x="3924300" y="1700213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>
                <a:latin typeface="CordiaUPC" pitchFamily="34" charset="-34"/>
                <a:cs typeface="CordiaUPC" pitchFamily="34" charset="-34"/>
              </a:rPr>
              <a:t>หลังชน</a:t>
            </a:r>
          </a:p>
        </p:txBody>
      </p:sp>
      <p:grpSp>
        <p:nvGrpSpPr>
          <p:cNvPr id="60423" name="Group 11"/>
          <p:cNvGrpSpPr>
            <a:grpSpLocks/>
          </p:cNvGrpSpPr>
          <p:nvPr/>
        </p:nvGrpSpPr>
        <p:grpSpPr bwMode="auto">
          <a:xfrm>
            <a:off x="468313" y="4797425"/>
            <a:ext cx="1139825" cy="1500188"/>
            <a:chOff x="2380" y="1661"/>
            <a:chExt cx="718" cy="945"/>
          </a:xfrm>
        </p:grpSpPr>
        <p:pic>
          <p:nvPicPr>
            <p:cNvPr id="60424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80" y="1661"/>
              <a:ext cx="49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5" name="Picture 13" descr="point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2" y="1933"/>
              <a:ext cx="536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426" name="Group 21"/>
          <p:cNvGrpSpPr>
            <a:grpSpLocks/>
          </p:cNvGrpSpPr>
          <p:nvPr/>
        </p:nvGrpSpPr>
        <p:grpSpPr bwMode="auto">
          <a:xfrm>
            <a:off x="2124075" y="4292600"/>
            <a:ext cx="1563688" cy="2374900"/>
            <a:chOff x="3061" y="1026"/>
            <a:chExt cx="985" cy="1496"/>
          </a:xfrm>
        </p:grpSpPr>
        <p:pic>
          <p:nvPicPr>
            <p:cNvPr id="60427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1" y="1026"/>
              <a:ext cx="985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8" name="Picture 16" descr="arrow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06" y="2069"/>
              <a:ext cx="265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29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4365625"/>
            <a:ext cx="1644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5229225"/>
            <a:ext cx="22320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Text Box 19"/>
          <p:cNvSpPr txBox="1">
            <a:spLocks noChangeArrowheads="1"/>
          </p:cNvSpPr>
          <p:nvPr/>
        </p:nvSpPr>
        <p:spPr bwMode="auto">
          <a:xfrm>
            <a:off x="250825" y="3716338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1.คลิกที่รถ</a:t>
            </a:r>
          </a:p>
        </p:txBody>
      </p:sp>
      <p:sp>
        <p:nvSpPr>
          <p:cNvPr id="60432" name="Text Box 20"/>
          <p:cNvSpPr txBox="1">
            <a:spLocks noChangeArrowheads="1"/>
          </p:cNvSpPr>
          <p:nvPr/>
        </p:nvSpPr>
        <p:spPr bwMode="auto">
          <a:xfrm>
            <a:off x="1979613" y="3716338"/>
            <a:ext cx="216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2. เลือกก่อนชน</a:t>
            </a:r>
          </a:p>
        </p:txBody>
      </p:sp>
      <p:sp>
        <p:nvSpPr>
          <p:cNvPr id="60433" name="Text Box 23"/>
          <p:cNvSpPr txBox="1">
            <a:spLocks noChangeArrowheads="1"/>
          </p:cNvSpPr>
          <p:nvPr/>
        </p:nvSpPr>
        <p:spPr bwMode="auto">
          <a:xfrm>
            <a:off x="4000500" y="3644900"/>
            <a:ext cx="5289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3. รูปรถอีกคันจะถูกเพิ่มเข้ามา พร้อมเส้น</a:t>
            </a:r>
          </a:p>
        </p:txBody>
      </p:sp>
      <p:sp>
        <p:nvSpPr>
          <p:cNvPr id="60434" name="Text Box 24"/>
          <p:cNvSpPr txBox="1">
            <a:spLocks noChangeArrowheads="1"/>
          </p:cNvSpPr>
          <p:nvPr/>
        </p:nvSpPr>
        <p:spPr bwMode="auto">
          <a:xfrm>
            <a:off x="6357938" y="4508500"/>
            <a:ext cx="278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4. เลื่อนรถแต่ละคัน</a:t>
            </a:r>
          </a:p>
        </p:txBody>
      </p:sp>
      <p:sp>
        <p:nvSpPr>
          <p:cNvPr id="60435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0D18C63-7E6D-4DC5-B67E-3B752E694349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27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เครื่องมือเพิ่มเติมอื่นๆ</a:t>
            </a:r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26638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4859338" y="1339850"/>
            <a:ext cx="2017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3200" b="1">
                <a:latin typeface="CordiaUPC" pitchFamily="34" charset="-34"/>
                <a:cs typeface="CordiaUPC" pitchFamily="34" charset="-34"/>
              </a:rPr>
              <a:t>กล่องข้อความ</a:t>
            </a:r>
          </a:p>
        </p:txBody>
      </p:sp>
      <p:pic>
        <p:nvPicPr>
          <p:cNvPr id="62469" name="Picture 20" descr="icon_t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9891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21" descr="icon_arr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51958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22" descr="icon_circ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3322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23" descr="icon_rec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27463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24" descr="icon_rou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60229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25" descr="icon_squar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35385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Text Box 5"/>
          <p:cNvSpPr txBox="1">
            <a:spLocks noChangeArrowheads="1"/>
          </p:cNvSpPr>
          <p:nvPr/>
        </p:nvSpPr>
        <p:spPr bwMode="auto">
          <a:xfrm>
            <a:off x="4859338" y="2060575"/>
            <a:ext cx="2017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3200" b="1">
                <a:latin typeface="CordiaUPC" pitchFamily="34" charset="-34"/>
                <a:cs typeface="CordiaUPC" pitchFamily="34" charset="-34"/>
              </a:rPr>
              <a:t>ต้นไม้</a:t>
            </a:r>
          </a:p>
        </p:txBody>
      </p:sp>
      <p:sp>
        <p:nvSpPr>
          <p:cNvPr id="62476" name="Text Box 5"/>
          <p:cNvSpPr txBox="1">
            <a:spLocks noChangeArrowheads="1"/>
          </p:cNvSpPr>
          <p:nvPr/>
        </p:nvSpPr>
        <p:spPr bwMode="auto">
          <a:xfrm>
            <a:off x="4859338" y="2779713"/>
            <a:ext cx="201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3200" b="1">
                <a:latin typeface="CordiaUPC" pitchFamily="34" charset="-34"/>
                <a:cs typeface="CordiaUPC" pitchFamily="34" charset="-34"/>
              </a:rPr>
              <a:t>เกาะกลาง</a:t>
            </a:r>
          </a:p>
        </p:txBody>
      </p:sp>
      <p:sp>
        <p:nvSpPr>
          <p:cNvPr id="62477" name="Text Box 5"/>
          <p:cNvSpPr txBox="1">
            <a:spLocks noChangeArrowheads="1"/>
          </p:cNvSpPr>
          <p:nvPr/>
        </p:nvSpPr>
        <p:spPr bwMode="auto">
          <a:xfrm>
            <a:off x="4859338" y="3644900"/>
            <a:ext cx="2017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3200" b="1">
                <a:latin typeface="CordiaUPC" pitchFamily="34" charset="-34"/>
                <a:cs typeface="CordiaUPC" pitchFamily="34" charset="-34"/>
              </a:rPr>
              <a:t>สิ่งก่อสร้าง</a:t>
            </a:r>
          </a:p>
        </p:txBody>
      </p:sp>
      <p:sp>
        <p:nvSpPr>
          <p:cNvPr id="62478" name="Text Box 5"/>
          <p:cNvSpPr txBox="1">
            <a:spLocks noChangeArrowheads="1"/>
          </p:cNvSpPr>
          <p:nvPr/>
        </p:nvSpPr>
        <p:spPr bwMode="auto">
          <a:xfrm>
            <a:off x="4859338" y="4437063"/>
            <a:ext cx="201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3200" b="1">
                <a:latin typeface="CordiaUPC" pitchFamily="34" charset="-34"/>
                <a:cs typeface="CordiaUPC" pitchFamily="34" charset="-34"/>
              </a:rPr>
              <a:t>เสา</a:t>
            </a:r>
          </a:p>
        </p:txBody>
      </p:sp>
      <p:sp>
        <p:nvSpPr>
          <p:cNvPr id="62479" name="Text Box 5"/>
          <p:cNvSpPr txBox="1">
            <a:spLocks noChangeArrowheads="1"/>
          </p:cNvSpPr>
          <p:nvPr/>
        </p:nvSpPr>
        <p:spPr bwMode="auto">
          <a:xfrm>
            <a:off x="4859338" y="5229225"/>
            <a:ext cx="2017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3200" b="1">
                <a:latin typeface="CordiaUPC" pitchFamily="34" charset="-34"/>
                <a:cs typeface="CordiaUPC" pitchFamily="34" charset="-34"/>
              </a:rPr>
              <a:t>ลูกศร</a:t>
            </a:r>
          </a:p>
        </p:txBody>
      </p:sp>
      <p:sp>
        <p:nvSpPr>
          <p:cNvPr id="62480" name="Text Box 5"/>
          <p:cNvSpPr txBox="1">
            <a:spLocks noChangeArrowheads="1"/>
          </p:cNvSpPr>
          <p:nvPr/>
        </p:nvSpPr>
        <p:spPr bwMode="auto">
          <a:xfrm>
            <a:off x="4859338" y="6021388"/>
            <a:ext cx="2784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3200" b="1">
                <a:latin typeface="CordiaUPC" pitchFamily="34" charset="-34"/>
                <a:cs typeface="CordiaUPC" pitchFamily="34" charset="-34"/>
              </a:rPr>
              <a:t>เพิ่มชื่อทางหลวง</a:t>
            </a:r>
          </a:p>
        </p:txBody>
      </p:sp>
      <p:sp>
        <p:nvSpPr>
          <p:cNvPr id="62481" name="Rectangle 11"/>
          <p:cNvSpPr>
            <a:spLocks noChangeArrowheads="1"/>
          </p:cNvSpPr>
          <p:nvPr/>
        </p:nvSpPr>
        <p:spPr bwMode="auto">
          <a:xfrm>
            <a:off x="250825" y="3760788"/>
            <a:ext cx="1800225" cy="360362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62482" name="Group 42"/>
          <p:cNvGrpSpPr>
            <a:grpSpLocks/>
          </p:cNvGrpSpPr>
          <p:nvPr/>
        </p:nvGrpSpPr>
        <p:grpSpPr bwMode="auto">
          <a:xfrm>
            <a:off x="5938838" y="2060575"/>
            <a:ext cx="431800" cy="576263"/>
            <a:chOff x="3969" y="1207"/>
            <a:chExt cx="408" cy="545"/>
          </a:xfrm>
        </p:grpSpPr>
        <p:sp>
          <p:nvSpPr>
            <p:cNvPr id="62483" name="AutoShape 39"/>
            <p:cNvSpPr>
              <a:spLocks noChangeArrowheads="1"/>
            </p:cNvSpPr>
            <p:nvPr/>
          </p:nvSpPr>
          <p:spPr bwMode="auto">
            <a:xfrm>
              <a:off x="3969" y="1207"/>
              <a:ext cx="408" cy="353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>
              <a:off x="4174" y="1570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2485" name="Rectangle 44"/>
          <p:cNvSpPr>
            <a:spLocks noChangeArrowheads="1"/>
          </p:cNvSpPr>
          <p:nvPr/>
        </p:nvSpPr>
        <p:spPr bwMode="auto">
          <a:xfrm>
            <a:off x="6370638" y="2995613"/>
            <a:ext cx="1008062" cy="21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2486" name="Rectangle 46"/>
          <p:cNvSpPr>
            <a:spLocks noChangeArrowheads="1"/>
          </p:cNvSpPr>
          <p:nvPr/>
        </p:nvSpPr>
        <p:spPr bwMode="auto">
          <a:xfrm>
            <a:off x="6370638" y="3716338"/>
            <a:ext cx="433387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2487" name="Oval 47"/>
          <p:cNvSpPr>
            <a:spLocks noChangeArrowheads="1"/>
          </p:cNvSpPr>
          <p:nvPr/>
        </p:nvSpPr>
        <p:spPr bwMode="auto">
          <a:xfrm>
            <a:off x="5651500" y="4579938"/>
            <a:ext cx="373063" cy="3730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2488" name="Text Box 50"/>
          <p:cNvSpPr txBox="1">
            <a:spLocks noChangeArrowheads="1"/>
          </p:cNvSpPr>
          <p:nvPr/>
        </p:nvSpPr>
        <p:spPr bwMode="auto">
          <a:xfrm>
            <a:off x="395288" y="4365625"/>
            <a:ext cx="27368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CordiaUPC" pitchFamily="34" charset="-34"/>
                <a:cs typeface="CordiaUPC" pitchFamily="34" charset="-34"/>
              </a:rPr>
              <a:t>คลิกที่ไอค่อนเครื่องมือแต่ละอันเพื่อเพิ่มลงไปในแผนผัง</a:t>
            </a:r>
          </a:p>
        </p:txBody>
      </p:sp>
      <p:sp>
        <p:nvSpPr>
          <p:cNvPr id="62489" name="Picture 26" descr="icon_textbox"/>
          <p:cNvSpPr>
            <a:spLocks noChangeAspect="1" noChangeArrowheads="1"/>
          </p:cNvSpPr>
          <p:nvPr/>
        </p:nvSpPr>
        <p:spPr bwMode="auto">
          <a:xfrm>
            <a:off x="4067175" y="12684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62490" name="Picture 27" descr="icon_textbo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11969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1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451BE492-8758-4601-83BA-3ACD00F6B58D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28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8532812" cy="865187"/>
          </a:xfrm>
        </p:spPr>
        <p:txBody>
          <a:bodyPr lIns="45720" rIns="45720"/>
          <a:lstStyle/>
          <a:p>
            <a:r>
              <a:rPr lang="th-TH" sz="40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ตัวอย่างการเพิ่มเสาไฟ และ หมายเลขทางหลวง</a:t>
            </a:r>
          </a:p>
        </p:txBody>
      </p:sp>
      <p:pic>
        <p:nvPicPr>
          <p:cNvPr id="6451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268413"/>
            <a:ext cx="56896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18"/>
          <p:cNvSpPr txBox="1">
            <a:spLocks noChangeArrowheads="1"/>
          </p:cNvSpPr>
          <p:nvPr/>
        </p:nvSpPr>
        <p:spPr bwMode="auto">
          <a:xfrm>
            <a:off x="7315200" y="2598738"/>
            <a:ext cx="1008063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latin typeface="CordiaUPC" pitchFamily="34" charset="-34"/>
                <a:cs typeface="CordiaUPC" pitchFamily="34" charset="-34"/>
              </a:rPr>
              <a:t>เสาไฟ</a:t>
            </a:r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 flipH="1">
            <a:off x="4867275" y="2886075"/>
            <a:ext cx="2447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64518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B148BAF0-9DFF-472A-852E-DA3D831CBFAE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29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5043494" cy="9286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4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เริ่มการใช้งานระบบ </a:t>
            </a:r>
            <a:r>
              <a:rPr lang="en-US" sz="48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Haims</a:t>
            </a:r>
            <a:endParaRPr lang="th-TH" sz="4800" dirty="0">
              <a:solidFill>
                <a:schemeClr val="bg1">
                  <a:lumMod val="60000"/>
                  <a:lumOff val="4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501122" cy="478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1571604" y="4000504"/>
            <a:ext cx="70723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1. เข้าไป</a:t>
            </a:r>
            <a:r>
              <a:rPr kumimoji="0" lang="th-TH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ยังเว็</a:t>
            </a:r>
            <a:r>
              <a:rPr lang="th-TH" sz="3200" b="1" kern="0" dirty="0" smtClean="0">
                <a:solidFill>
                  <a:schemeClr val="bg1"/>
                </a:solidFill>
                <a:latin typeface="AngsanaUPC" pitchFamily="18" charset="-34"/>
                <a:ea typeface="+mj-ea"/>
                <a:cs typeface="AngsanaUPC" pitchFamily="18" charset="-34"/>
              </a:rPr>
              <a:t>บ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http://haims.doh.go.th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(การ</a:t>
            </a:r>
            <a:r>
              <a:rPr kumimoji="0" lang="th-TH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ปฎิบัติงาน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ปกติ)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1785926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rot="16200000" flipV="1">
            <a:off x="785786" y="2643182"/>
            <a:ext cx="1928826" cy="78581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3428992" y="4572008"/>
            <a:ext cx="25717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1357290" y="4857760"/>
            <a:ext cx="70723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สำหรับการอบรมครั้งนี้ให้ใช้</a:t>
            </a:r>
            <a:r>
              <a:rPr kumimoji="0" lang="th-TH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http://haims.longdo.com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 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788511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8318500" cy="865187"/>
          </a:xfrm>
        </p:spPr>
        <p:txBody>
          <a:bodyPr lIns="45720" rIns="45720"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นำเข้าข้อมูล </a:t>
            </a:r>
            <a:r>
              <a:rPr lang="en-US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ส่วนที่ </a:t>
            </a:r>
            <a:r>
              <a:rPr lang="en-US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4</a:t>
            </a: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รหัสการชน และ อื่นๆ</a:t>
            </a:r>
          </a:p>
        </p:txBody>
      </p: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5081908" y="4286257"/>
            <a:ext cx="3143272" cy="857256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8358214" y="4429132"/>
            <a:ext cx="576262" cy="523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rdiaUPC" pitchFamily="34" charset="-34"/>
                <a:cs typeface="CordiaUPC" pitchFamily="34" charset="-34"/>
              </a:rPr>
              <a:t>4</a:t>
            </a:r>
            <a:endParaRPr lang="th-TH" sz="2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6566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1DD0ADE-4380-4E9B-92DA-5F812090E759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30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เลือกรูปแบบการชน</a:t>
            </a:r>
          </a:p>
        </p:txBody>
      </p:sp>
      <p:pic>
        <p:nvPicPr>
          <p:cNvPr id="6861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31670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341438"/>
            <a:ext cx="28622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1258888" y="2205038"/>
            <a:ext cx="3457575" cy="3603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68614" name="Rectangle 11"/>
          <p:cNvSpPr>
            <a:spLocks noChangeArrowheads="1"/>
          </p:cNvSpPr>
          <p:nvPr/>
        </p:nvSpPr>
        <p:spPr bwMode="auto">
          <a:xfrm>
            <a:off x="395288" y="1989138"/>
            <a:ext cx="850900" cy="388937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8615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EF5BE81-077B-4743-93AE-A7153828BFF6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31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ใส่ไฟล์รูป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31670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6" descr="841d9ffe-d0f9-43ac-a7a9-eae8ab378e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429000"/>
            <a:ext cx="40306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773238"/>
            <a:ext cx="3648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8" descr="poi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2781300"/>
            <a:ext cx="8509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367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2800">
                <a:latin typeface="CordiaUPC" pitchFamily="34" charset="-34"/>
                <a:cs typeface="CordiaUPC" pitchFamily="34" charset="-34"/>
              </a:rPr>
              <a:t>1. </a:t>
            </a:r>
            <a:r>
              <a:rPr lang="th-TH" sz="2800">
                <a:latin typeface="CordiaUPC" pitchFamily="34" charset="-34"/>
                <a:cs typeface="CordiaUPC" pitchFamily="34" charset="-34"/>
              </a:rPr>
              <a:t>คลิก </a:t>
            </a:r>
            <a:r>
              <a:rPr lang="en-US" sz="2800">
                <a:latin typeface="CordiaUPC" pitchFamily="34" charset="-34"/>
                <a:cs typeface="CordiaUPC" pitchFamily="34" charset="-34"/>
              </a:rPr>
              <a:t>Browse </a:t>
            </a:r>
            <a:r>
              <a:rPr lang="th-TH" sz="2800">
                <a:latin typeface="CordiaUPC" pitchFamily="34" charset="-34"/>
                <a:cs typeface="CordiaUPC" pitchFamily="34" charset="-34"/>
              </a:rPr>
              <a:t>เพื่อเลือกไฟล์</a:t>
            </a:r>
          </a:p>
        </p:txBody>
      </p:sp>
      <p:sp>
        <p:nvSpPr>
          <p:cNvPr id="70664" name="Text Box 4"/>
          <p:cNvSpPr txBox="1">
            <a:spLocks noChangeArrowheads="1"/>
          </p:cNvSpPr>
          <p:nvPr/>
        </p:nvSpPr>
        <p:spPr bwMode="auto">
          <a:xfrm>
            <a:off x="611188" y="458152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2800">
                <a:latin typeface="CordiaUPC" pitchFamily="34" charset="-34"/>
                <a:cs typeface="CordiaUPC" pitchFamily="34" charset="-34"/>
              </a:rPr>
              <a:t>2.</a:t>
            </a:r>
            <a:r>
              <a:rPr lang="th-TH" sz="2800">
                <a:latin typeface="CordiaUPC" pitchFamily="34" charset="-34"/>
                <a:cs typeface="CordiaUPC" pitchFamily="34" charset="-34"/>
              </a:rPr>
              <a:t>เลือกไฟล์</a:t>
            </a:r>
          </a:p>
        </p:txBody>
      </p:sp>
      <p:sp>
        <p:nvSpPr>
          <p:cNvPr id="70665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CFA82144-E048-4F46-9B7F-AF087E644550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32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788511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bel" pitchFamily="34" charset="0"/>
                <a:cs typeface="Cordia New" pitchFamily="34" charset="-34"/>
              </a:rPr>
              <a:t>บรรยายเหตุการณ์โดยย่อ</a:t>
            </a:r>
          </a:p>
        </p:txBody>
      </p: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5000628" y="4214818"/>
            <a:ext cx="3214710" cy="642942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2800">
              <a:latin typeface="Arial" pitchFamily="34" charset="0"/>
              <a:cs typeface="+mj-cs"/>
            </a:endParaRPr>
          </a:p>
        </p:txBody>
      </p:sp>
      <p:sp>
        <p:nvSpPr>
          <p:cNvPr id="5" name="ตัวยึดหมายเลขภาพนิ่ง 3"/>
          <p:cNvSpPr txBox="1">
            <a:spLocks noGrp="1"/>
          </p:cNvSpPr>
          <p:nvPr/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B3A22B6D-FF4D-4A99-97F9-E0F111508196}" type="slidenum">
              <a:rPr lang="th-TH" sz="2000" b="1">
                <a:solidFill>
                  <a:srgbClr val="404756"/>
                </a:solidFill>
                <a:latin typeface="CordiaUPC" pitchFamily="34" charset="-34"/>
                <a:cs typeface="+mj-cs"/>
              </a:rPr>
              <a:pPr algn="r">
                <a:defRPr/>
              </a:pPr>
              <a:t>33</a:t>
            </a:fld>
            <a:endParaRPr lang="th-TH" sz="2000" b="1" dirty="0">
              <a:solidFill>
                <a:srgbClr val="404756"/>
              </a:solidFill>
              <a:latin typeface="CordiaUPC" pitchFamily="34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3"/>
            <a:ext cx="5357850" cy="372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นำเข้าข้อมูล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บันทึก</a:t>
            </a:r>
          </a:p>
        </p:txBody>
      </p:sp>
      <p:sp>
        <p:nvSpPr>
          <p:cNvPr id="74756" name="Rectangle 11"/>
          <p:cNvSpPr>
            <a:spLocks noChangeArrowheads="1"/>
          </p:cNvSpPr>
          <p:nvPr/>
        </p:nvSpPr>
        <p:spPr bwMode="auto">
          <a:xfrm>
            <a:off x="3571868" y="2255512"/>
            <a:ext cx="1892937" cy="254954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latin typeface="CordiaUPC" pitchFamily="34" charset="-34"/>
                <a:cs typeface="CordiaUPC" pitchFamily="34" charset="-34"/>
              </a:rPr>
              <a:t> </a:t>
            </a:r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5500657" y="1428736"/>
            <a:ext cx="36433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บันทึกฉบับร่าง</a:t>
            </a:r>
          </a:p>
          <a:p>
            <a:pPr marL="533400" indent="-533400">
              <a:buFontTx/>
              <a:buAutoNum type="arabicPeriod"/>
            </a:pP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บันทึกแบบไม่ครบ </a:t>
            </a:r>
            <a:r>
              <a:rPr lang="en-US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/>
            </a:r>
            <a:br>
              <a:rPr lang="en-US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</a:br>
            <a:r>
              <a:rPr lang="en-US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(</a:t>
            </a: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ต้องกรอกข้อมูลที่มี </a:t>
            </a:r>
            <a:r>
              <a:rPr lang="en-US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* </a:t>
            </a: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สีแดง </a:t>
            </a:r>
            <a:b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อยู่ด้านหลังทั้งหมด </a:t>
            </a:r>
            <a:r>
              <a:rPr lang="en-US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)</a:t>
            </a:r>
            <a:endParaRPr lang="th-TH" sz="2400" b="1" dirty="0">
              <a:solidFill>
                <a:schemeClr val="hlink"/>
              </a:solidFill>
              <a:latin typeface="CordiaUPC" pitchFamily="34" charset="-34"/>
              <a:cs typeface="CordiaUPC" pitchFamily="34" charset="-34"/>
            </a:endParaRPr>
          </a:p>
          <a:p>
            <a:pPr marL="533400" indent="-533400">
              <a:buFontTx/>
              <a:buAutoNum type="arabicPeriod"/>
            </a:pP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บันทึกแบบครบ ต้องตอบทุกข้อ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86256"/>
            <a:ext cx="12811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8935D252-2415-44C6-A744-71512D00D279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34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480695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0575"/>
            <a:ext cx="8229600" cy="1384300"/>
          </a:xfrm>
        </p:spPr>
        <p:txBody>
          <a:bodyPr/>
          <a:lstStyle/>
          <a:p>
            <a:pPr algn="ctr"/>
            <a:r>
              <a:rPr lang="th-TH" sz="8000" b="1">
                <a:solidFill>
                  <a:schemeClr val="hlink"/>
                </a:solidFill>
                <a:effectLst/>
              </a:rPr>
              <a:t>ดูรายการอุบัติเหตุ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7643866" cy="48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ดูรายการอุบัติเหตุ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5429256" y="2000240"/>
            <a:ext cx="3429000" cy="200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4400" b="1" dirty="0">
                <a:latin typeface="CordiaUPC" pitchFamily="34" charset="-34"/>
                <a:cs typeface="CordiaUPC" pitchFamily="34" charset="-34"/>
              </a:rPr>
              <a:t>อุบัติเหตุ</a:t>
            </a:r>
          </a:p>
          <a:p>
            <a:pPr marL="533400" indent="-533400"/>
            <a:r>
              <a:rPr lang="th-TH" sz="4000" dirty="0">
                <a:latin typeface="CordiaUPC" pitchFamily="34" charset="-34"/>
                <a:cs typeface="CordiaUPC" pitchFamily="34" charset="-34"/>
              </a:rPr>
              <a:t>แสดงรายการอุบัติเหตุ</a:t>
            </a:r>
          </a:p>
          <a:p>
            <a:pPr marL="533400" indent="-533400"/>
            <a:r>
              <a:rPr lang="th-TH" sz="4000" dirty="0">
                <a:latin typeface="CordiaUPC" pitchFamily="34" charset="-34"/>
                <a:cs typeface="CordiaUPC" pitchFamily="34" charset="-34"/>
              </a:rPr>
              <a:t>ที่กรอกเข้าไป</a:t>
            </a:r>
          </a:p>
        </p:txBody>
      </p:sp>
      <p:sp>
        <p:nvSpPr>
          <p:cNvPr id="80901" name="AutoShape 5"/>
          <p:cNvSpPr>
            <a:spLocks/>
          </p:cNvSpPr>
          <p:nvPr/>
        </p:nvSpPr>
        <p:spPr bwMode="auto">
          <a:xfrm rot="10800000">
            <a:off x="428596" y="2285992"/>
            <a:ext cx="2881312" cy="409575"/>
          </a:xfrm>
          <a:prstGeom prst="borderCallout2">
            <a:avLst>
              <a:gd name="adj1" fmla="val 72093"/>
              <a:gd name="adj2" fmla="val -2648"/>
              <a:gd name="adj3" fmla="val 72093"/>
              <a:gd name="adj4" fmla="val -12949"/>
              <a:gd name="adj5" fmla="val 71704"/>
              <a:gd name="adj6" fmla="val -76093"/>
            </a:avLst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0902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53205C32-FCFC-46FA-AFFD-7C390DD84A20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36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041780" cy="468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971550" y="188913"/>
            <a:ext cx="74882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ดูรายการอุบัติเหตุ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4" name="AutoShape 7"/>
          <p:cNvSpPr>
            <a:spLocks/>
          </p:cNvSpPr>
          <p:nvPr/>
        </p:nvSpPr>
        <p:spPr bwMode="auto">
          <a:xfrm rot="10800000">
            <a:off x="1928794" y="2214554"/>
            <a:ext cx="3286148" cy="431800"/>
          </a:xfrm>
          <a:prstGeom prst="borderCallout2">
            <a:avLst>
              <a:gd name="adj1" fmla="val 73528"/>
              <a:gd name="adj2" fmla="val 102935"/>
              <a:gd name="adj3" fmla="val 73528"/>
              <a:gd name="adj4" fmla="val 111019"/>
              <a:gd name="adj5" fmla="val 437866"/>
              <a:gd name="adj6" fmla="val 141824"/>
            </a:avLst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165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85926"/>
            <a:ext cx="70417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>
          <a:xfrm>
            <a:off x="1928794" y="1"/>
            <a:ext cx="3457574" cy="714356"/>
          </a:xfrm>
        </p:spPr>
        <p:txBody>
          <a:bodyPr lIns="45720" rIns="45720"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ดูรายการอุบัติเหตุ</a:t>
            </a:r>
          </a:p>
        </p:txBody>
      </p:sp>
      <p:pic>
        <p:nvPicPr>
          <p:cNvPr id="82949" name="Picture 39" descr="62c7c3c1-743b-43ff-9965-f01f18790f6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857232"/>
            <a:ext cx="293213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929198"/>
            <a:ext cx="33845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4"/>
          <p:cNvSpPr txBox="1">
            <a:spLocks noChangeArrowheads="1"/>
          </p:cNvSpPr>
          <p:nvPr/>
        </p:nvSpPr>
        <p:spPr bwMode="auto">
          <a:xfrm>
            <a:off x="1857356" y="5990290"/>
            <a:ext cx="27860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en-US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&lt;  </a:t>
            </a:r>
            <a:r>
              <a:rPr lang="th-TH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ไป</a:t>
            </a:r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หน้าก่อน</a:t>
            </a:r>
            <a:r>
              <a:rPr lang="th-TH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หน้า</a:t>
            </a:r>
            <a:endParaRPr lang="en-US" sz="1600" b="1" dirty="0">
              <a:solidFill>
                <a:srgbClr val="FF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2952" name="Text Box 4"/>
          <p:cNvSpPr txBox="1">
            <a:spLocks noChangeArrowheads="1"/>
          </p:cNvSpPr>
          <p:nvPr/>
        </p:nvSpPr>
        <p:spPr bwMode="auto">
          <a:xfrm>
            <a:off x="4613595" y="6000768"/>
            <a:ext cx="2214578" cy="519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ไป</a:t>
            </a:r>
            <a:r>
              <a:rPr lang="th-TH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หน้าถัดไป  </a:t>
            </a:r>
            <a:r>
              <a:rPr lang="th-TH" sz="2800" b="1" dirty="0" smtClean="0">
                <a:solidFill>
                  <a:srgbClr val="FF0000"/>
                </a:solidFill>
                <a:latin typeface="Vrinda"/>
                <a:cs typeface="CordiaUPC" pitchFamily="34" charset="-34"/>
              </a:rPr>
              <a:t>&gt;</a:t>
            </a:r>
            <a:r>
              <a:rPr lang="th-TH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    </a:t>
            </a:r>
            <a:endParaRPr lang="en-US" sz="2800" b="1" dirty="0">
              <a:solidFill>
                <a:srgbClr val="FF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2953" name="Text Box 4"/>
          <p:cNvSpPr txBox="1">
            <a:spLocks noChangeArrowheads="1"/>
          </p:cNvSpPr>
          <p:nvPr/>
        </p:nvSpPr>
        <p:spPr bwMode="auto">
          <a:xfrm>
            <a:off x="1857356" y="5408309"/>
            <a:ext cx="2786082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th-TH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|&lt;</a:t>
            </a:r>
            <a:r>
              <a:rPr lang="th-TH" sz="28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  ไปหน้าแรก</a:t>
            </a:r>
            <a:endParaRPr lang="en-US" sz="2800" b="1" dirty="0">
              <a:solidFill>
                <a:srgbClr val="FF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2954" name="Text Box 4"/>
          <p:cNvSpPr txBox="1">
            <a:spLocks noChangeArrowheads="1"/>
          </p:cNvSpPr>
          <p:nvPr/>
        </p:nvSpPr>
        <p:spPr bwMode="auto">
          <a:xfrm>
            <a:off x="4625340" y="5422900"/>
            <a:ext cx="221299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th-TH" sz="2800" b="1" dirty="0" smtClean="0">
                <a:solidFill>
                  <a:srgbClr val="FF0000"/>
                </a:solidFill>
                <a:latin typeface="+mj-lt"/>
                <a:cs typeface="CordiaUPC" pitchFamily="34" charset="-34"/>
              </a:rPr>
              <a:t>ไปหน้าสุดท้าย  </a:t>
            </a:r>
            <a:r>
              <a:rPr lang="th-TH" sz="2800" b="1" dirty="0" smtClean="0">
                <a:solidFill>
                  <a:srgbClr val="FF0000"/>
                </a:solidFill>
                <a:latin typeface="Vrinda"/>
                <a:cs typeface="CordiaUPC" pitchFamily="34" charset="-34"/>
              </a:rPr>
              <a:t>&gt;</a:t>
            </a:r>
            <a:r>
              <a:rPr lang="en-US" sz="32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|</a:t>
            </a:r>
            <a:r>
              <a:rPr lang="th-TH" sz="2800" b="1" dirty="0" smtClean="0">
                <a:solidFill>
                  <a:srgbClr val="FF0000"/>
                </a:solidFill>
                <a:latin typeface="+mj-lt"/>
                <a:cs typeface="CordiaUPC" pitchFamily="34" charset="-34"/>
              </a:rPr>
              <a:t>      </a:t>
            </a:r>
            <a:endParaRPr lang="en-US" sz="2800" b="1" dirty="0">
              <a:solidFill>
                <a:srgbClr val="FF0000"/>
              </a:solidFill>
              <a:latin typeface="+mj-lt"/>
              <a:cs typeface="CordiaUPC" pitchFamily="34" charset="-34"/>
            </a:endParaRPr>
          </a:p>
        </p:txBody>
      </p:sp>
      <p:sp>
        <p:nvSpPr>
          <p:cNvPr id="82959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C5CBB838-CBED-4FF9-AC3F-D993A51D4F6F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38</a:t>
            </a:fld>
            <a:endParaRPr lang="th-TH" sz="2000" b="1" dirty="0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2960" name="AutoShape 7"/>
          <p:cNvSpPr>
            <a:spLocks/>
          </p:cNvSpPr>
          <p:nvPr/>
        </p:nvSpPr>
        <p:spPr bwMode="auto">
          <a:xfrm rot="10800000">
            <a:off x="1928794" y="2428868"/>
            <a:ext cx="1928826" cy="288924"/>
          </a:xfrm>
          <a:prstGeom prst="borderCallout2">
            <a:avLst>
              <a:gd name="adj1" fmla="val 73528"/>
              <a:gd name="adj2" fmla="val 102935"/>
              <a:gd name="adj3" fmla="val 73528"/>
              <a:gd name="adj4" fmla="val 111019"/>
              <a:gd name="adj5" fmla="val 610174"/>
              <a:gd name="adj6" fmla="val 113380"/>
            </a:avLst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2961" name="AutoShape 7"/>
          <p:cNvSpPr>
            <a:spLocks/>
          </p:cNvSpPr>
          <p:nvPr/>
        </p:nvSpPr>
        <p:spPr bwMode="auto">
          <a:xfrm rot="10800000">
            <a:off x="5214942" y="2357430"/>
            <a:ext cx="1871663" cy="431800"/>
          </a:xfrm>
          <a:prstGeom prst="borderCallout2">
            <a:avLst>
              <a:gd name="adj1" fmla="val 73528"/>
              <a:gd name="adj2" fmla="val -4074"/>
              <a:gd name="adj3" fmla="val 73528"/>
              <a:gd name="adj4" fmla="val -14847"/>
              <a:gd name="adj5" fmla="val 290955"/>
              <a:gd name="adj6" fmla="val -35475"/>
            </a:avLst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1" name="AutoShape 7"/>
          <p:cNvSpPr>
            <a:spLocks/>
          </p:cNvSpPr>
          <p:nvPr/>
        </p:nvSpPr>
        <p:spPr bwMode="auto">
          <a:xfrm rot="10800000">
            <a:off x="3428991" y="2928934"/>
            <a:ext cx="1871663" cy="288924"/>
          </a:xfrm>
          <a:prstGeom prst="borderCallout2">
            <a:avLst>
              <a:gd name="adj1" fmla="val 73528"/>
              <a:gd name="adj2" fmla="val -4074"/>
              <a:gd name="adj3" fmla="val 73528"/>
              <a:gd name="adj4" fmla="val -14847"/>
              <a:gd name="adj5" fmla="val -584781"/>
              <a:gd name="adj6" fmla="val -16476"/>
            </a:avLst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59499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ดูรายการอุบัติเหตุ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กรองข้อมูล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6143625" y="2420938"/>
            <a:ext cx="33575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พิมพ์ข้อความ หรือ ตัวเลข</a:t>
            </a:r>
            <a:b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ลงไปในกล่องข้อความ</a:t>
            </a:r>
            <a:b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sz="2800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บนหัวข้อที่ต้องการ</a:t>
            </a:r>
          </a:p>
        </p:txBody>
      </p:sp>
      <p:sp>
        <p:nvSpPr>
          <p:cNvPr id="85000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70C0650E-8188-4040-AE35-3C57B8F6430E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39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428868"/>
            <a:ext cx="544858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500570"/>
            <a:ext cx="60967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8" name="Rectangle 12"/>
          <p:cNvSpPr>
            <a:spLocks noChangeArrowheads="1"/>
          </p:cNvSpPr>
          <p:nvPr/>
        </p:nvSpPr>
        <p:spPr bwMode="auto">
          <a:xfrm>
            <a:off x="3143240" y="4429132"/>
            <a:ext cx="1366838" cy="4318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806447" cy="495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071538" y="3214686"/>
            <a:ext cx="5329246" cy="1571636"/>
          </a:xfrm>
          <a:noFill/>
          <a:ln>
            <a:solidFill>
              <a:srgbClr val="000000"/>
            </a:solidFill>
          </a:ln>
        </p:spPr>
        <p:txBody>
          <a:bodyPr wrap="none"/>
          <a:lstStyle/>
          <a:p>
            <a: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2. ใส่ </a:t>
            </a:r>
            <a:r>
              <a:rPr lang="th-TH" sz="2800" b="1" dirty="0" err="1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Username</a:t>
            </a:r>
            <a: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 และ </a:t>
            </a:r>
            <a:r>
              <a:rPr lang="th-TH" sz="2800" b="1" dirty="0" err="1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Password</a:t>
            </a:r>
            <a: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 แล้ว กดปุ่ม </a:t>
            </a:r>
            <a:b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</a:br>
            <a: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3. เมื่อ </a:t>
            </a:r>
            <a:r>
              <a:rPr lang="th-TH" sz="2800" b="1" dirty="0" err="1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Log</a:t>
            </a:r>
            <a: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 </a:t>
            </a:r>
            <a:r>
              <a:rPr lang="th-TH" sz="2800" b="1" dirty="0" err="1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in</a:t>
            </a:r>
            <a: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 สำเร็จ</a:t>
            </a:r>
            <a:b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</a:br>
            <a:r>
              <a:rPr lang="th-TH" sz="2800" b="1" dirty="0">
                <a:solidFill>
                  <a:schemeClr val="bg1"/>
                </a:solidFill>
                <a:effectLst/>
                <a:latin typeface="Angsana New" pitchFamily="18" charset="-34"/>
                <a:cs typeface="AngsanaUPC" pitchFamily="18" charset="-34"/>
              </a:rPr>
              <a:t>เว็บจะเข้าไปที่  หน้าหลัก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072494" cy="35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ดูรายการอุบัติเหตุ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กรองข้อมูล</a:t>
            </a:r>
          </a:p>
        </p:txBody>
      </p:sp>
      <p:sp>
        <p:nvSpPr>
          <p:cNvPr id="87046" name="Text Box 4"/>
          <p:cNvSpPr txBox="1">
            <a:spLocks noChangeArrowheads="1"/>
          </p:cNvSpPr>
          <p:nvPr/>
        </p:nvSpPr>
        <p:spPr bwMode="auto">
          <a:xfrm>
            <a:off x="2643174" y="3857628"/>
            <a:ext cx="2524121" cy="519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th-TH" sz="2800" b="1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เลือกจากตัวเลือก</a:t>
            </a:r>
          </a:p>
        </p:txBody>
      </p:sp>
      <p:sp>
        <p:nvSpPr>
          <p:cNvPr id="87048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2B3B5A01-7AD8-49FC-AA86-2E6C9A3A2D0A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40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231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7" name="AutoShape 5"/>
          <p:cNvSpPr>
            <a:spLocks/>
          </p:cNvSpPr>
          <p:nvPr/>
        </p:nvSpPr>
        <p:spPr bwMode="auto">
          <a:xfrm>
            <a:off x="6643702" y="1285860"/>
            <a:ext cx="1368425" cy="1687515"/>
          </a:xfrm>
          <a:prstGeom prst="borderCallout2">
            <a:avLst>
              <a:gd name="adj1" fmla="val 9079"/>
              <a:gd name="adj2" fmla="val -5569"/>
              <a:gd name="adj3" fmla="val 9079"/>
              <a:gd name="adj4" fmla="val -11718"/>
              <a:gd name="adj5" fmla="val 163681"/>
              <a:gd name="adj6" fmla="val -103597"/>
            </a:avLst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857760"/>
            <a:ext cx="80724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2"/>
          <p:cNvGrpSpPr>
            <a:grpSpLocks/>
          </p:cNvGrpSpPr>
          <p:nvPr/>
        </p:nvGrpSpPr>
        <p:grpSpPr bwMode="auto">
          <a:xfrm>
            <a:off x="900113" y="2420938"/>
            <a:ext cx="7273925" cy="2160587"/>
            <a:chOff x="567" y="1389"/>
            <a:chExt cx="4582" cy="1361"/>
          </a:xfrm>
        </p:grpSpPr>
        <p:sp>
          <p:nvSpPr>
            <p:cNvPr id="89091" name="AutoShape 20"/>
            <p:cNvSpPr>
              <a:spLocks noChangeArrowheads="1"/>
            </p:cNvSpPr>
            <p:nvPr/>
          </p:nvSpPr>
          <p:spPr bwMode="auto">
            <a:xfrm>
              <a:off x="567" y="1389"/>
              <a:ext cx="4581" cy="1361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7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orbel" pitchFamily="34" charset="0"/>
              </a:endParaRPr>
            </a:p>
          </p:txBody>
        </p:sp>
        <p:sp>
          <p:nvSpPr>
            <p:cNvPr id="89092" name="Text Box 8"/>
            <p:cNvSpPr txBox="1">
              <a:spLocks noChangeArrowheads="1"/>
            </p:cNvSpPr>
            <p:nvPr/>
          </p:nvSpPr>
          <p:spPr bwMode="auto">
            <a:xfrm>
              <a:off x="612" y="1520"/>
              <a:ext cx="4537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 sz="6600" b="1">
                  <a:solidFill>
                    <a:srgbClr val="C00000"/>
                  </a:solidFill>
                  <a:latin typeface="CordiaUPC" pitchFamily="34" charset="-34"/>
                  <a:cs typeface="CordiaUPC" pitchFamily="34" charset="-34"/>
                </a:rPr>
                <a:t>ดูรายการอุบัติเหตุ</a:t>
              </a:r>
            </a:p>
            <a:p>
              <a:pPr algn="ctr"/>
              <a:r>
                <a:rPr lang="th-TH" sz="6600" b="1">
                  <a:solidFill>
                    <a:srgbClr val="C00000"/>
                  </a:solidFill>
                  <a:latin typeface="CordiaUPC" pitchFamily="34" charset="-34"/>
                  <a:cs typeface="CordiaUPC" pitchFamily="34" charset="-34"/>
                </a:rPr>
                <a:t>บนแผนที่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572560" cy="48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ดูรายการอุบัติเหตุบนแผนที่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4500562" y="2000240"/>
            <a:ext cx="4500563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4400" b="1" dirty="0">
                <a:latin typeface="CordiaUPC" pitchFamily="34" charset="-34"/>
                <a:cs typeface="CordiaUPC" pitchFamily="34" charset="-34"/>
              </a:rPr>
              <a:t>แผนที่</a:t>
            </a:r>
          </a:p>
          <a:p>
            <a:pPr marL="533400" indent="-533400"/>
            <a:r>
              <a:rPr lang="th-TH" sz="3600" b="1" dirty="0">
                <a:latin typeface="CordiaUPC" pitchFamily="34" charset="-34"/>
                <a:cs typeface="CordiaUPC" pitchFamily="34" charset="-34"/>
              </a:rPr>
              <a:t>แสดงรายการอุบัติเหตุบนแผนที่</a:t>
            </a:r>
          </a:p>
        </p:txBody>
      </p:sp>
      <p:sp>
        <p:nvSpPr>
          <p:cNvPr id="90117" name="AutoShape 5"/>
          <p:cNvSpPr>
            <a:spLocks/>
          </p:cNvSpPr>
          <p:nvPr/>
        </p:nvSpPr>
        <p:spPr bwMode="auto">
          <a:xfrm rot="10800000">
            <a:off x="428596" y="2571743"/>
            <a:ext cx="2881312" cy="338137"/>
          </a:xfrm>
          <a:prstGeom prst="borderCallout2">
            <a:avLst>
              <a:gd name="adj1" fmla="val 72093"/>
              <a:gd name="adj2" fmla="val -2648"/>
              <a:gd name="adj3" fmla="val 72093"/>
              <a:gd name="adj4" fmla="val -9532"/>
              <a:gd name="adj5" fmla="val 143796"/>
              <a:gd name="adj6" fmla="val -40884"/>
            </a:avLst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0118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045BA5AA-0C31-4FA7-8DBA-72B22C1C0A9E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42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4051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785926"/>
            <a:ext cx="66091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ดูรายการอุบัติเหตุบนแผนที่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วิธีใช้แผนที่</a:t>
            </a:r>
          </a:p>
        </p:txBody>
      </p:sp>
      <p:sp>
        <p:nvSpPr>
          <p:cNvPr id="92169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8DAD361D-57CB-48E4-A85D-435B48BC4467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43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78332"/>
            <a:ext cx="3214710" cy="1993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357430"/>
            <a:ext cx="24765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956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2"/>
            <a:ext cx="3822706" cy="28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786190"/>
            <a:ext cx="3071834" cy="22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ลูกศรเชื่อมต่อแบบตรง 5"/>
          <p:cNvCxnSpPr/>
          <p:nvPr/>
        </p:nvCxnSpPr>
        <p:spPr>
          <a:xfrm rot="16200000" flipH="1">
            <a:off x="1643042" y="2786058"/>
            <a:ext cx="1785950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2714612" y="2000240"/>
            <a:ext cx="2143140" cy="14287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V="1">
            <a:off x="3214678" y="1104251"/>
            <a:ext cx="1785950" cy="8245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3504" y="857232"/>
            <a:ext cx="40004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ระบบสามารถลบข้อมูลจากการแสดงแผนที่ได้ </a:t>
            </a:r>
            <a:r>
              <a:rPr lang="th-TH" sz="2400" b="1" dirty="0" smtClean="0">
                <a:solidFill>
                  <a:srgbClr val="FF0000"/>
                </a:solidFill>
              </a:rPr>
              <a:t>แต่ไม่ควรลบจากหน้านี้</a:t>
            </a:r>
            <a:endParaRPr lang="th-TH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69189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ดูรายการอุบัติเหตุบนแผนที่ </a:t>
            </a:r>
            <a:r>
              <a:rPr lang="en-US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วิธีใช้แผนที่</a:t>
            </a:r>
          </a:p>
        </p:txBody>
      </p:sp>
      <p:pic>
        <p:nvPicPr>
          <p:cNvPr id="942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2428868"/>
            <a:ext cx="6207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214678" y="5572140"/>
            <a:ext cx="1079500" cy="2174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9421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857892"/>
            <a:ext cx="3313113" cy="56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94215" name="Rectangle 13"/>
          <p:cNvSpPr>
            <a:spLocks noChangeArrowheads="1"/>
          </p:cNvSpPr>
          <p:nvPr/>
        </p:nvSpPr>
        <p:spPr bwMode="auto">
          <a:xfrm>
            <a:off x="3357554" y="1643050"/>
            <a:ext cx="431800" cy="228601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357298"/>
            <a:ext cx="831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Text Box 15"/>
          <p:cNvSpPr txBox="1">
            <a:spLocks noChangeArrowheads="1"/>
          </p:cNvSpPr>
          <p:nvPr/>
        </p:nvSpPr>
        <p:spPr bwMode="auto">
          <a:xfrm>
            <a:off x="6227763" y="2924175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latin typeface="CordiaUPC" pitchFamily="34" charset="-34"/>
                <a:cs typeface="CordiaUPC" pitchFamily="34" charset="-34"/>
              </a:rPr>
              <a:t>ปุ่ม </a:t>
            </a:r>
            <a:r>
              <a:rPr lang="en-US" sz="2800" b="1">
                <a:latin typeface="CordiaUPC" pitchFamily="34" charset="-34"/>
                <a:cs typeface="CordiaUPC" pitchFamily="34" charset="-34"/>
              </a:rPr>
              <a:t>Full Screen</a:t>
            </a:r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4218" name="AutoShape 5"/>
          <p:cNvSpPr>
            <a:spLocks/>
          </p:cNvSpPr>
          <p:nvPr/>
        </p:nvSpPr>
        <p:spPr bwMode="auto">
          <a:xfrm rot="10800000">
            <a:off x="7429520" y="1571612"/>
            <a:ext cx="431800" cy="409575"/>
          </a:xfrm>
          <a:prstGeom prst="borderCallout2">
            <a:avLst>
              <a:gd name="adj1" fmla="val 72093"/>
              <a:gd name="adj2" fmla="val -17648"/>
              <a:gd name="adj3" fmla="val 72093"/>
              <a:gd name="adj4" fmla="val -50370"/>
              <a:gd name="adj5" fmla="val -109769"/>
              <a:gd name="adj6" fmla="val -149857"/>
            </a:avLst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4219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3E21065C-CAB1-41B0-AA5A-9D1A298DEF39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45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429684" cy="48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ดูรายงาน</a:t>
            </a: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4643438" y="2643182"/>
            <a:ext cx="403225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4400" b="1" dirty="0">
                <a:latin typeface="CordiaUPC" pitchFamily="34" charset="-34"/>
                <a:cs typeface="CordiaUPC" pitchFamily="34" charset="-34"/>
              </a:rPr>
              <a:t>รายงาน</a:t>
            </a:r>
          </a:p>
          <a:p>
            <a:pPr marL="533400" indent="-533400"/>
            <a:r>
              <a:rPr lang="th-TH" sz="3600" b="1" dirty="0">
                <a:latin typeface="CordiaUPC" pitchFamily="34" charset="-34"/>
                <a:cs typeface="CordiaUPC" pitchFamily="34" charset="-34"/>
              </a:rPr>
              <a:t>ดูรายงานเป็นไฟล์ต่างๆ</a:t>
            </a:r>
          </a:p>
        </p:txBody>
      </p:sp>
      <p:sp>
        <p:nvSpPr>
          <p:cNvPr id="96261" name="AutoShape 5"/>
          <p:cNvSpPr>
            <a:spLocks/>
          </p:cNvSpPr>
          <p:nvPr/>
        </p:nvSpPr>
        <p:spPr bwMode="auto">
          <a:xfrm rot="10800000">
            <a:off x="500033" y="2857496"/>
            <a:ext cx="2881313" cy="357190"/>
          </a:xfrm>
          <a:prstGeom prst="borderCallout2">
            <a:avLst>
              <a:gd name="adj1" fmla="val 72093"/>
              <a:gd name="adj2" fmla="val -2648"/>
              <a:gd name="adj3" fmla="val 72093"/>
              <a:gd name="adj4" fmla="val -9532"/>
              <a:gd name="adj5" fmla="val 28758"/>
              <a:gd name="adj6" fmla="val -43408"/>
            </a:avLst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6262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70B3A1EB-0EBC-4FE2-8C68-8927CC90E316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46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40" y="1183942"/>
            <a:ext cx="8858280" cy="504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r>
              <a:rPr lang="th-TH" sz="6000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ดูรายงาน</a:t>
            </a:r>
          </a:p>
        </p:txBody>
      </p:sp>
      <p:pic>
        <p:nvPicPr>
          <p:cNvPr id="152581" name="Picture 9" descr="poi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8509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22451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786058"/>
            <a:ext cx="1866900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1" name="ลูกศรเชื่อมต่อแบบตรง 10"/>
          <p:cNvCxnSpPr/>
          <p:nvPr/>
        </p:nvCxnSpPr>
        <p:spPr>
          <a:xfrm flipV="1">
            <a:off x="2857488" y="2928934"/>
            <a:ext cx="1357322" cy="334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643866" cy="48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8" name="AutoShape 5"/>
          <p:cNvSpPr>
            <a:spLocks/>
          </p:cNvSpPr>
          <p:nvPr/>
        </p:nvSpPr>
        <p:spPr bwMode="auto">
          <a:xfrm rot="10800000">
            <a:off x="571472" y="3143248"/>
            <a:ext cx="2881312" cy="409575"/>
          </a:xfrm>
          <a:prstGeom prst="borderCallout2">
            <a:avLst>
              <a:gd name="adj1" fmla="val 72093"/>
              <a:gd name="adj2" fmla="val -2648"/>
              <a:gd name="adj3" fmla="val 72093"/>
              <a:gd name="adj4" fmla="val -12398"/>
              <a:gd name="adj5" fmla="val -233722"/>
              <a:gd name="adj6" fmla="val -57028"/>
            </a:avLst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072067" y="4000504"/>
            <a:ext cx="2214578" cy="1092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th-TH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ตั้งค่า</a:t>
            </a:r>
            <a:endParaRPr lang="th-TH" sz="6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29600" cy="200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829180" cy="922322"/>
          </a:xfrm>
        </p:spPr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หน้าหลักของระบบ </a:t>
            </a:r>
            <a:r>
              <a:rPr lang="en-US" b="1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HAIMS</a:t>
            </a:r>
            <a:endParaRPr lang="th-TH" b="1" dirty="0">
              <a:solidFill>
                <a:srgbClr val="FFC0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94" y="1214422"/>
            <a:ext cx="9118606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42782"/>
            <a:ext cx="8001056" cy="51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4143372" y="4357694"/>
            <a:ext cx="3143272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th-TH" sz="4400" b="1" dirty="0">
                <a:latin typeface="CordiaUPC" pitchFamily="34" charset="-34"/>
                <a:cs typeface="CordiaUPC" pitchFamily="34" charset="-34"/>
              </a:rPr>
              <a:t>สนทนา</a:t>
            </a:r>
          </a:p>
          <a:p>
            <a:pPr marL="533400" indent="-533400"/>
            <a:r>
              <a:rPr lang="th-TH" sz="4000" dirty="0">
                <a:latin typeface="CordiaUPC" pitchFamily="34" charset="-34"/>
                <a:cs typeface="CordiaUPC" pitchFamily="34" charset="-34"/>
              </a:rPr>
              <a:t>กระดานสนทนา</a:t>
            </a:r>
          </a:p>
        </p:txBody>
      </p:sp>
      <p:sp>
        <p:nvSpPr>
          <p:cNvPr id="106501" name="AutoShape 5"/>
          <p:cNvSpPr>
            <a:spLocks/>
          </p:cNvSpPr>
          <p:nvPr/>
        </p:nvSpPr>
        <p:spPr bwMode="auto">
          <a:xfrm rot="10800000">
            <a:off x="500034" y="3459480"/>
            <a:ext cx="2881313" cy="357191"/>
          </a:xfrm>
          <a:prstGeom prst="borderCallout2">
            <a:avLst>
              <a:gd name="adj1" fmla="val 72093"/>
              <a:gd name="adj2" fmla="val -2648"/>
              <a:gd name="adj3" fmla="val 72093"/>
              <a:gd name="adj4" fmla="val -14440"/>
              <a:gd name="adj5" fmla="val -123259"/>
              <a:gd name="adj6" fmla="val -68375"/>
            </a:avLst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06502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577B01B-5EFF-43BC-A5D2-FE764E3AF641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50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7358114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358114" cy="182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60338"/>
            <a:ext cx="7488237" cy="865187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สนทนา</a:t>
            </a:r>
          </a:p>
        </p:txBody>
      </p:sp>
      <p:pic>
        <p:nvPicPr>
          <p:cNvPr id="108549" name="Picture 6" descr="po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214554"/>
            <a:ext cx="8509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7" descr="po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786322"/>
            <a:ext cx="8509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06DA492F-034E-45D5-9EAB-887F3677A166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51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810209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857224" y="2857496"/>
            <a:ext cx="7429552" cy="250033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10597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5331185E-C5BC-4FBD-A0BF-674CB782A711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52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6786610" cy="507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4" name="Picture 4" descr="50ece407-dc1d-43b6-af45-331f2f2d09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1763" y="2505075"/>
            <a:ext cx="2016125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1264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0325" y="1568450"/>
            <a:ext cx="2303463" cy="70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12646" name="Picture 9" descr="f9768e00-0743-40bd-ac34-d70a1ee2f8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7663" y="5529263"/>
            <a:ext cx="3384550" cy="995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264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0775" y="2865438"/>
            <a:ext cx="3313113" cy="238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>
                <a:alpha val="50000"/>
              </a:schemeClr>
            </a:outerShdw>
          </a:effectLst>
        </p:spPr>
      </p:pic>
      <p:sp>
        <p:nvSpPr>
          <p:cNvPr id="112648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D525622B-CAFD-48DF-AB2F-458723959349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53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862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09" name="AutoShape 5"/>
          <p:cNvSpPr>
            <a:spLocks/>
          </p:cNvSpPr>
          <p:nvPr/>
        </p:nvSpPr>
        <p:spPr bwMode="auto">
          <a:xfrm rot="10800000">
            <a:off x="428596" y="3071810"/>
            <a:ext cx="2881312" cy="409575"/>
          </a:xfrm>
          <a:prstGeom prst="borderCallout2">
            <a:avLst>
              <a:gd name="adj1" fmla="val 72093"/>
              <a:gd name="adj2" fmla="val -2648"/>
              <a:gd name="adj3" fmla="val 72093"/>
              <a:gd name="adj4" fmla="val -14440"/>
              <a:gd name="adj5" fmla="val -123259"/>
              <a:gd name="adj6" fmla="val -68375"/>
            </a:avLst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071670" y="4071942"/>
            <a:ext cx="492922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800" b="1" dirty="0">
                <a:solidFill>
                  <a:srgbClr val="FF5050"/>
                </a:solidFill>
              </a:rPr>
              <a:t>สำหรับ </a:t>
            </a:r>
            <a:r>
              <a:rPr lang="en-US" sz="2800" b="1" dirty="0">
                <a:solidFill>
                  <a:srgbClr val="FF5050"/>
                </a:solidFill>
              </a:rPr>
              <a:t>DOWNLOAD </a:t>
            </a:r>
            <a:endParaRPr lang="th-TH" sz="2800" b="1" dirty="0" smtClean="0">
              <a:solidFill>
                <a:srgbClr val="FF5050"/>
              </a:solidFill>
            </a:endParaRPr>
          </a:p>
          <a:p>
            <a:pPr algn="ctr"/>
            <a:r>
              <a:rPr lang="th-TH" sz="2800" b="1" dirty="0" smtClean="0">
                <a:solidFill>
                  <a:srgbClr val="FF5050"/>
                </a:solidFill>
              </a:rPr>
              <a:t>คู่มือ</a:t>
            </a:r>
            <a:r>
              <a:rPr lang="th-TH" sz="2800" b="1" dirty="0">
                <a:solidFill>
                  <a:srgbClr val="FF5050"/>
                </a:solidFill>
              </a:rPr>
              <a:t>การกรอกข้อมูลระบบ </a:t>
            </a:r>
            <a:r>
              <a:rPr lang="en-US" sz="2800" b="1" dirty="0">
                <a:solidFill>
                  <a:srgbClr val="FF5050"/>
                </a:solidFill>
              </a:rPr>
              <a:t>HAIMS</a:t>
            </a:r>
            <a:endParaRPr lang="th-TH" sz="28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8"/>
          <p:cNvSpPr txBox="1">
            <a:spLocks noChangeArrowheads="1"/>
          </p:cNvSpPr>
          <p:nvPr/>
        </p:nvSpPr>
        <p:spPr bwMode="auto">
          <a:xfrm>
            <a:off x="785786" y="1857364"/>
            <a:ext cx="72024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115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ปัญหา</a:t>
            </a:r>
            <a:r>
              <a:rPr lang="th-TH" sz="11500" b="1" dirty="0" smtClean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ที่พบ</a:t>
            </a:r>
            <a:endParaRPr lang="th-TH" sz="11500" b="1" dirty="0">
              <a:solidFill>
                <a:schemeClr val="hlink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571876"/>
            <a:ext cx="4857784" cy="12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49466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>
          <a:xfrm>
            <a:off x="1714480" y="142852"/>
            <a:ext cx="4603753" cy="865187"/>
          </a:xfrm>
        </p:spPr>
        <p:txBody>
          <a:bodyPr lIns="45720" rIns="45720"/>
          <a:lstStyle/>
          <a:p>
            <a:r>
              <a:rPr lang="th-TH" sz="54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1. แผน</a:t>
            </a:r>
            <a:r>
              <a:rPr lang="th-TH" sz="5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ที่ไม่ขึ้น</a:t>
            </a:r>
          </a:p>
        </p:txBody>
      </p:sp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5292725" y="1916113"/>
            <a:ext cx="38512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ใส่ข้อมูลทางหลวง, ตอน, </a:t>
            </a:r>
          </a:p>
          <a:p>
            <a:pPr marL="533400" indent="-533400"/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กม. แล้วแผนที่ไม่ขึ้น </a:t>
            </a:r>
          </a:p>
          <a:p>
            <a:pPr marL="533400" indent="-533400"/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(ตรงแผนผัง)</a:t>
            </a:r>
          </a:p>
          <a:p>
            <a:pPr marL="533400" indent="-533400"/>
            <a:r>
              <a:rPr lang="th-TH" sz="2400" b="1" u="sng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สาเหตุ</a:t>
            </a:r>
          </a:p>
          <a:p>
            <a:pPr marL="533400" indent="-533400"/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หาข้อมูล</a:t>
            </a:r>
            <a:r>
              <a:rPr lang="en-US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GIS </a:t>
            </a: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ของถนนนั้นๆ ไม่ได้</a:t>
            </a:r>
          </a:p>
          <a:p>
            <a:pPr marL="533400" indent="-533400"/>
            <a:r>
              <a:rPr lang="th-TH" sz="2400" b="1" u="sng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วิธีแก้ไข</a:t>
            </a:r>
          </a:p>
          <a:p>
            <a:pPr marL="533400" indent="-533400"/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  </a:t>
            </a:r>
            <a:r>
              <a:rPr lang="th-TH" sz="24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1.  ให้กดเลื่อนแผนที่มาตำแหน่งนี้ ระบบจะเลื่อนให้</a:t>
            </a:r>
          </a:p>
          <a:p>
            <a:pPr marL="533400" indent="-533400"/>
            <a:r>
              <a:rPr lang="th-TH" sz="24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      หากไม่แสดงแผนที่</a:t>
            </a:r>
          </a:p>
          <a:p>
            <a:pPr marL="533400" indent="-533400"/>
            <a:r>
              <a:rPr lang="th-TH" sz="24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   2.  ให้</a:t>
            </a: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ผู้ใช้ระบุตำแหน่งที่เกิดเหตุเอง </a:t>
            </a:r>
            <a:r>
              <a:rPr lang="th-TH" sz="2400" b="1" dirty="0" err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โดยติ๊ก</a:t>
            </a: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checkbox </a:t>
            </a:r>
            <a:r>
              <a:rPr lang="th-TH" sz="2400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ทั้งสองออก แล้วเลื่อนกากบาทแดงไปยังจุดเกิด</a:t>
            </a:r>
            <a:r>
              <a:rPr lang="th-TH" sz="24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เหตุ</a:t>
            </a:r>
          </a:p>
          <a:p>
            <a:pPr marL="533400" indent="-533400"/>
            <a:r>
              <a:rPr lang="th-TH" sz="2400" b="1" dirty="0" smtClean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   </a:t>
            </a:r>
            <a:endParaRPr lang="th-TH" sz="2400" b="1" dirty="0">
              <a:solidFill>
                <a:schemeClr val="hlink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1571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86190"/>
            <a:ext cx="4143404" cy="50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15719" name="Picture 7" descr="poi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071678"/>
            <a:ext cx="8509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AutoShape 9"/>
          <p:cNvSpPr>
            <a:spLocks noChangeArrowheads="1"/>
          </p:cNvSpPr>
          <p:nvPr/>
        </p:nvSpPr>
        <p:spPr bwMode="auto">
          <a:xfrm>
            <a:off x="500034" y="5357826"/>
            <a:ext cx="647700" cy="360362"/>
          </a:xfrm>
          <a:prstGeom prst="rightArrow">
            <a:avLst>
              <a:gd name="adj1" fmla="val 49778"/>
              <a:gd name="adj2" fmla="val 92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1572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5214950"/>
            <a:ext cx="3563937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sp>
        <p:nvSpPr>
          <p:cNvPr id="115722" name="Line 11"/>
          <p:cNvSpPr>
            <a:spLocks noChangeShapeType="1"/>
          </p:cNvSpPr>
          <p:nvPr/>
        </p:nvSpPr>
        <p:spPr bwMode="auto">
          <a:xfrm>
            <a:off x="2484438" y="3933825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5723" name="Line 12"/>
          <p:cNvSpPr>
            <a:spLocks noChangeShapeType="1"/>
          </p:cNvSpPr>
          <p:nvPr/>
        </p:nvSpPr>
        <p:spPr bwMode="auto">
          <a:xfrm>
            <a:off x="2671763" y="375602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5724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39D9065F-4FD5-4634-B645-F012DE7562C2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56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1357298"/>
            <a:ext cx="4286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3500438"/>
            <a:ext cx="4286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765175"/>
            <a:ext cx="7991475" cy="3095625"/>
          </a:xfrm>
        </p:spPr>
        <p:txBody>
          <a:bodyPr/>
          <a:lstStyle/>
          <a:p>
            <a:pPr marL="419100" indent="-382588">
              <a:buClr>
                <a:srgbClr val="E66C7D"/>
              </a:buClr>
              <a:buFontTx/>
              <a:buNone/>
            </a:pPr>
            <a:r>
              <a:rPr lang="th-TH" sz="6600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    </a:t>
            </a:r>
            <a:r>
              <a:rPr lang="th-TH" sz="6600" b="1" dirty="0" smtClean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2. ระบบ</a:t>
            </a:r>
            <a:r>
              <a:rPr lang="th-TH" sz="6600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ทำงานไม่ปกติ</a:t>
            </a:r>
            <a:endParaRPr lang="en-US" sz="6600" b="1" dirty="0">
              <a:solidFill>
                <a:schemeClr val="hlink"/>
              </a:solidFill>
              <a:latin typeface="CordiaUPC" pitchFamily="34" charset="-34"/>
              <a:cs typeface="AngsanaUPC" pitchFamily="18" charset="-34"/>
            </a:endParaRPr>
          </a:p>
          <a:p>
            <a:pPr marL="722313" lvl="1" indent="-273050">
              <a:buClr>
                <a:srgbClr val="E66C7D"/>
              </a:buClr>
              <a:buFont typeface="Tahoma" pitchFamily="34" charset="0"/>
              <a:buNone/>
            </a:pPr>
            <a:r>
              <a:rPr lang="th-TH" sz="6600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    </a:t>
            </a:r>
            <a:r>
              <a:rPr lang="th-TH" sz="4000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ตรวจสอบให้แน่ใจว่าใช้</a:t>
            </a:r>
            <a:r>
              <a:rPr lang="th-TH" sz="4000" b="1" dirty="0" err="1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เว็บเบ</a:t>
            </a:r>
            <a:r>
              <a:rPr lang="th-TH" sz="4000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รา</a:t>
            </a:r>
            <a:r>
              <a:rPr lang="th-TH" sz="4000" b="1" dirty="0" err="1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เซอร์</a:t>
            </a:r>
            <a:r>
              <a:rPr lang="th-TH" sz="4000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ที่แนะนำ</a:t>
            </a:r>
            <a:endParaRPr lang="th-TH" sz="6000" b="1" dirty="0">
              <a:solidFill>
                <a:schemeClr val="hlink"/>
              </a:solidFill>
              <a:latin typeface="CordiaUPC" pitchFamily="34" charset="-34"/>
              <a:cs typeface="AngsanaUPC" pitchFamily="18" charset="-34"/>
            </a:endParaRPr>
          </a:p>
        </p:txBody>
      </p:sp>
      <p:sp>
        <p:nvSpPr>
          <p:cNvPr id="117766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5A59D6B8-7053-410F-867B-0A0904AA67C0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57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2352688" cy="81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45868"/>
            <a:ext cx="230572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786190"/>
            <a:ext cx="250857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357298"/>
            <a:ext cx="7786742" cy="2214578"/>
          </a:xfrm>
        </p:spPr>
        <p:txBody>
          <a:bodyPr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ไม่กด บันทึก ไป กด ร่าง </a:t>
            </a:r>
            <a:br>
              <a:rPr lang="th-TH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</a:b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  <a:t>สถานะจะเป็น ร่าง เสมอ แม้ข้อมูลครบถ้วน</a:t>
            </a:r>
            <a:br>
              <a:rPr lang="th-TH" b="1" dirty="0">
                <a:solidFill>
                  <a:schemeClr val="hlink"/>
                </a:solidFill>
                <a:latin typeface="CordiaUPC" pitchFamily="34" charset="-34"/>
                <a:cs typeface="AngsanaUPC" pitchFamily="18" charset="-34"/>
              </a:rPr>
            </a:br>
            <a:endParaRPr lang="th-TH" b="1" dirty="0">
              <a:solidFill>
                <a:schemeClr val="hlink"/>
              </a:solidFill>
              <a:latin typeface="CordiaUPC" pitchFamily="34" charset="-34"/>
              <a:cs typeface="AngsanaUPC" pitchFamily="18" charset="-34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2358" y="214290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120000"/>
              <a:buFontTx/>
              <a:buNone/>
              <a:tabLst/>
              <a:defRPr/>
            </a:pPr>
            <a:r>
              <a:rPr kumimoji="0" lang="th-TH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n-ea"/>
                <a:cs typeface="AngsanaUPC" pitchFamily="18" charset="-34"/>
              </a:rPr>
              <a:t>    3. 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n-ea"/>
                <a:cs typeface="AngsanaUPC" pitchFamily="18" charset="-34"/>
              </a:rPr>
              <a:t>บันทึกข้อมูลครบถ้วนแต่สถานะเป็น ร่าง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rdiaUPC" pitchFamily="34" charset="-34"/>
              <a:ea typeface="+mn-ea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2786082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615130" cy="1136636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C000"/>
                </a:solidFill>
              </a:rPr>
              <a:t>4. หัวข้อที่ 2.9  การจราจร </a:t>
            </a:r>
            <a:endParaRPr lang="th-TH" sz="54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4000504"/>
            <a:ext cx="578985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214554"/>
            <a:ext cx="50185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357158" y="1000108"/>
            <a:ext cx="85011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การจราจร หมายถึง การจราจรทั้งระบบของถนนนั้น ถนนของกรมทางหลวง ส่วนมากเป็น รถเดินสวนทาง  รถเดินทางเดียว หมายถึง ถนนที่เป็น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Oneway</a:t>
            </a:r>
            <a:endParaRPr kumimoji="0" lang="th-TH" sz="36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979780" y="5633418"/>
            <a:ext cx="192882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8000" dirty="0">
                <a:solidFill>
                  <a:srgbClr val="FFC000"/>
                </a:solidFill>
              </a:rPr>
              <a:t>การกรอกข้อมูล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238512"/>
          </a:xfrm>
        </p:spPr>
        <p:txBody>
          <a:bodyPr/>
          <a:lstStyle/>
          <a:p>
            <a:r>
              <a:rPr lang="th-TH" sz="4000" dirty="0">
                <a:solidFill>
                  <a:srgbClr val="FFC000"/>
                </a:solidFill>
              </a:rPr>
              <a:t>แขวงการทาง / สน.บท. จะกรอกได้เฉพาะสายทางที่อยู่ในความรับผิดชอบ</a:t>
            </a:r>
          </a:p>
          <a:p>
            <a:r>
              <a:rPr lang="th-TH" sz="4000" dirty="0">
                <a:solidFill>
                  <a:srgbClr val="FFC000"/>
                </a:solidFill>
              </a:rPr>
              <a:t>สำนักทางหลวงจะกรอกข้อมูลไม่ได้ แต่สามารถดูข้อมูลของสายทางในความรับผิดชองของ </a:t>
            </a:r>
            <a:r>
              <a:rPr lang="th-TH" sz="4000" dirty="0" err="1">
                <a:solidFill>
                  <a:srgbClr val="FFC000"/>
                </a:solidFill>
              </a:rPr>
              <a:t>สทล.</a:t>
            </a:r>
            <a:r>
              <a:rPr lang="th-TH" sz="4000" dirty="0">
                <a:solidFill>
                  <a:srgbClr val="FFC000"/>
                </a:solidFill>
              </a:rPr>
              <a:t>นั้น </a:t>
            </a:r>
            <a:r>
              <a:rPr lang="th-TH" sz="4000" dirty="0" smtClean="0">
                <a:solidFill>
                  <a:srgbClr val="FFC000"/>
                </a:solidFill>
              </a:rPr>
              <a:t>ๆ</a:t>
            </a:r>
            <a:endParaRPr lang="th-TH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00306"/>
            <a:ext cx="2750923" cy="39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3971924" cy="785818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b="1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รหัสการชน</a:t>
            </a:r>
            <a:endParaRPr lang="th-TH" b="1" dirty="0">
              <a:solidFill>
                <a:srgbClr val="FFC0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3632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928926" y="4214818"/>
            <a:ext cx="3086064" cy="2257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th-TH" dirty="0" smtClean="0"/>
              <a:t>     </a:t>
            </a:r>
            <a:r>
              <a:rPr lang="th-TH" dirty="0" smtClean="0">
                <a:solidFill>
                  <a:srgbClr val="FFC000"/>
                </a:solidFill>
              </a:rPr>
              <a:t>กรณีระบุเป็นอุบัติเหตุชนคนเดินเท้า  แต่ไม่มีคนเดินเท้าในข้อมูลประเภทผู้ใช้ถนน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14" name="ลูกศรขวาท้ายบาก 13"/>
          <p:cNvSpPr/>
          <p:nvPr/>
        </p:nvSpPr>
        <p:spPr>
          <a:xfrm>
            <a:off x="5643570" y="6143644"/>
            <a:ext cx="71438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42852"/>
            <a:ext cx="2463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วงรี 15"/>
          <p:cNvSpPr/>
          <p:nvPr/>
        </p:nvSpPr>
        <p:spPr>
          <a:xfrm>
            <a:off x="4357686" y="857232"/>
            <a:ext cx="200026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00166" y="0"/>
            <a:ext cx="3900486" cy="993760"/>
          </a:xfrm>
        </p:spPr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6. มูลเหตุที่สันนิษฐาน</a:t>
            </a:r>
            <a:endParaRPr lang="th-TH" b="1" dirty="0">
              <a:solidFill>
                <a:srgbClr val="FFC0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85794"/>
            <a:ext cx="507209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357158" y="1285860"/>
            <a:ext cx="3214710" cy="3786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หากขับรถ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ด้วยความประมาท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ถือว่า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ขับรถเร็ว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เกินอัตราที่กำหนด</a:t>
            </a:r>
            <a:endParaRPr kumimoji="0" lang="th-TH" sz="4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4471990" cy="37147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7. ผู้บันทึกข้อมูลสับสน ระหว่าง รถจักรยานและรถจักรยานยนต์ </a:t>
            </a:r>
            <a:br>
              <a:rPr lang="th-TH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มักบันทึกสลับกันบ่อยครั้ง</a:t>
            </a:r>
            <a:endParaRPr lang="th-TH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2750923" cy="39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วงรี 4"/>
          <p:cNvSpPr/>
          <p:nvPr/>
        </p:nvSpPr>
        <p:spPr>
          <a:xfrm>
            <a:off x="5072066" y="1643050"/>
            <a:ext cx="200026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384300"/>
          </a:xfrm>
        </p:spPr>
        <p:txBody>
          <a:bodyPr/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</a:rPr>
              <a:t>8. กรณีรถบรรทุกมากกว่า 10 ล้อ (รถพ่วง)</a:t>
            </a:r>
            <a:endParaRPr lang="th-TH" sz="4800" b="1" dirty="0">
              <a:solidFill>
                <a:srgbClr val="FFC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1524000"/>
          </a:xfrm>
        </p:spPr>
        <p:txBody>
          <a:bodyPr/>
          <a:lstStyle/>
          <a:p>
            <a:pPr algn="ctr">
              <a:buNone/>
            </a:pPr>
            <a:r>
              <a:rPr lang="th-TH" dirty="0" smtClean="0">
                <a:solidFill>
                  <a:srgbClr val="FFC000"/>
                </a:solidFill>
              </a:rPr>
              <a:t>ให้บันทึกเพียง 1 คัน คือคันหัวลาก ส่วนตัวพ่วงให้ไปใส่รายละเอียด</a:t>
            </a:r>
          </a:p>
          <a:p>
            <a:pPr algn="ctr">
              <a:buNone/>
            </a:pPr>
            <a:r>
              <a:rPr lang="th-TH" dirty="0" smtClean="0">
                <a:solidFill>
                  <a:srgbClr val="FFC000"/>
                </a:solidFill>
              </a:rPr>
              <a:t>ไว้ในรายละเอียดอุบัติเหตุ</a:t>
            </a:r>
            <a:endParaRPr lang="th-TH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2279644"/>
          </a:xfrm>
        </p:spPr>
        <p:txBody>
          <a:bodyPr/>
          <a:lstStyle/>
          <a:p>
            <a:r>
              <a:rPr lang="th-TH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9. กรณีพิมพ์แบบฟอร์ม </a:t>
            </a:r>
            <a:r>
              <a:rPr lang="en-US" dirty="0" err="1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Haims</a:t>
            </a:r>
            <a:r>
              <a:rPr lang="en-US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แล้วไม่มีแผนที่ ให้แก้ไขโดย </a:t>
            </a:r>
            <a:r>
              <a:rPr lang="en-US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Save </a:t>
            </a:r>
            <a:r>
              <a:rPr lang="th-TH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ข้อมูลนั้นเป็น </a:t>
            </a:r>
            <a:r>
              <a:rPr lang="en-US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PDF </a:t>
            </a:r>
            <a:r>
              <a:rPr lang="th-TH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ก่อน แล้วสั่งพิมพ์จาก </a:t>
            </a:r>
            <a:r>
              <a:rPr lang="en-US" dirty="0" smtClean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PDF</a:t>
            </a:r>
            <a:endParaRPr lang="th-TH" dirty="0">
              <a:solidFill>
                <a:srgbClr val="FFC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25505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564" y="5398466"/>
            <a:ext cx="7796584" cy="1316682"/>
          </a:xfrm>
        </p:spPr>
        <p:txBody>
          <a:bodyPr/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กรณีใช้ </a:t>
            </a:r>
            <a:r>
              <a:rPr lang="th-TH" sz="4000" dirty="0" err="1" smtClean="0">
                <a:latin typeface="AngsanaUPC" pitchFamily="18" charset="-34"/>
                <a:cs typeface="AngsanaUPC" pitchFamily="18" charset="-34"/>
              </a:rPr>
              <a:t>เบาว์เซอร์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Mozilla Firefox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ให้เลือกพิมพ์ไฟล์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PDF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ที่นี่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6715140" y="928670"/>
            <a:ext cx="200026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4069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ลูกศรโค้งขึ้น 9"/>
          <p:cNvSpPr/>
          <p:nvPr/>
        </p:nvSpPr>
        <p:spPr>
          <a:xfrm>
            <a:off x="7929586" y="2285992"/>
            <a:ext cx="857256" cy="35719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858280" cy="456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5429264"/>
            <a:ext cx="7500990" cy="928694"/>
          </a:xfrm>
        </p:spPr>
        <p:txBody>
          <a:bodyPr/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กรณีใช้ </a:t>
            </a:r>
            <a:r>
              <a:rPr lang="th-TH" sz="4000" dirty="0" err="1" smtClean="0">
                <a:latin typeface="AngsanaUPC" pitchFamily="18" charset="-34"/>
                <a:cs typeface="AngsanaUPC" pitchFamily="18" charset="-34"/>
              </a:rPr>
              <a:t>เบาว์เซอร์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IE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ให้เลือกพิมพ์ไฟล์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PDF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ที่นี่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7286644" y="571480"/>
            <a:ext cx="200026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โค้งขึ้น 7"/>
          <p:cNvSpPr/>
          <p:nvPr/>
        </p:nvSpPr>
        <p:spPr>
          <a:xfrm>
            <a:off x="6072198" y="928670"/>
            <a:ext cx="3000078" cy="128588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572428" cy="425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5357826"/>
            <a:ext cx="8572560" cy="928694"/>
          </a:xfrm>
        </p:spPr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กรณีใช้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เบาว์เซอร์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Google Chrome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ให้เลือกพิมพ์ไฟล์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PDF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ที่นี่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7868308" y="592118"/>
            <a:ext cx="28575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21526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ลูกศรขวา 10"/>
          <p:cNvSpPr/>
          <p:nvPr/>
        </p:nvSpPr>
        <p:spPr>
          <a:xfrm>
            <a:off x="7072330" y="571480"/>
            <a:ext cx="7640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096000" cy="838200"/>
          </a:xfrm>
        </p:spPr>
        <p:txBody>
          <a:bodyPr/>
          <a:lstStyle/>
          <a:p>
            <a:pPr algn="ctr"/>
            <a:r>
              <a:rPr lang="th-TH">
                <a:solidFill>
                  <a:srgbClr val="003399"/>
                </a:solidFill>
              </a:rPr>
              <a:t>ทางหลวงตัดกัน</a:t>
            </a: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692275" y="1125538"/>
          <a:ext cx="639762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Document" r:id="rId3" imgW="1630800" imgH="1305720" progId="Word.Document.8">
                  <p:embed/>
                </p:oleObj>
              </mc:Choice>
              <mc:Fallback>
                <p:oleObj name="Document" r:id="rId3" imgW="1630800" imgH="13057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125538"/>
                        <a:ext cx="639762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096000" cy="838200"/>
          </a:xfrm>
        </p:spPr>
        <p:txBody>
          <a:bodyPr/>
          <a:lstStyle/>
          <a:p>
            <a:pPr algn="ctr"/>
            <a:r>
              <a:rPr lang="th-TH">
                <a:solidFill>
                  <a:srgbClr val="003399"/>
                </a:solidFill>
              </a:rPr>
              <a:t>ทางหลวงตัดกัน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843213" y="1341438"/>
          <a:ext cx="39116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1145520" imgH="1411200" progId="Word.Document.8">
                  <p:embed/>
                </p:oleObj>
              </mc:Choice>
              <mc:Fallback>
                <p:oleObj name="Document" r:id="rId3" imgW="1145520" imgH="1411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341438"/>
                        <a:ext cx="391160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94" y="1214422"/>
            <a:ext cx="9118606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7"/>
          <p:cNvSpPr>
            <a:spLocks/>
          </p:cNvSpPr>
          <p:nvPr/>
        </p:nvSpPr>
        <p:spPr bwMode="auto">
          <a:xfrm rot="10800000">
            <a:off x="10160" y="2326950"/>
            <a:ext cx="1785918" cy="357190"/>
          </a:xfrm>
          <a:prstGeom prst="borderCallout2">
            <a:avLst>
              <a:gd name="adj1" fmla="val 73528"/>
              <a:gd name="adj2" fmla="val -2940"/>
              <a:gd name="adj3" fmla="val 73528"/>
              <a:gd name="adj4" fmla="val -18926"/>
              <a:gd name="adj5" fmla="val -173438"/>
              <a:gd name="adj6" fmla="val -11377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57620" y="2857496"/>
            <a:ext cx="3742716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th-TH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นำเข้าข้อมูล</a:t>
            </a:r>
          </a:p>
          <a:p>
            <a:pPr marL="533400" indent="-533400"/>
            <a:r>
              <a:rPr lang="th-TH" sz="36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นำเข้าข้อมูล</a:t>
            </a:r>
            <a:r>
              <a:rPr lang="th-TH" sz="3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อุบัติเหตุใหม่</a:t>
            </a:r>
            <a:endParaRPr lang="th-TH" sz="36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096000" cy="838200"/>
          </a:xfrm>
        </p:spPr>
        <p:txBody>
          <a:bodyPr/>
          <a:lstStyle/>
          <a:p>
            <a:pPr algn="ctr"/>
            <a:r>
              <a:rPr lang="th-TH">
                <a:solidFill>
                  <a:srgbClr val="003399"/>
                </a:solidFill>
              </a:rPr>
              <a:t>ทางหลวงตัดกัน</a:t>
            </a:r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2555875" y="1196975"/>
          <a:ext cx="4846638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1447920" imgH="1505520" progId="Word.Document.8">
                  <p:embed/>
                </p:oleObj>
              </mc:Choice>
              <mc:Fallback>
                <p:oleObj name="Document" r:id="rId3" imgW="1447920" imgH="15055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196975"/>
                        <a:ext cx="4846638" cy="504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096000" cy="838200"/>
          </a:xfrm>
        </p:spPr>
        <p:txBody>
          <a:bodyPr/>
          <a:lstStyle/>
          <a:p>
            <a:pPr algn="ctr"/>
            <a:r>
              <a:rPr lang="th-TH">
                <a:solidFill>
                  <a:srgbClr val="003399"/>
                </a:solidFill>
              </a:rPr>
              <a:t>ทางหลวงตัดกัน</a:t>
            </a:r>
          </a:p>
        </p:txBody>
      </p:sp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1835150" y="1268413"/>
          <a:ext cx="6264275" cy="45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2084040" imgH="1530720" progId="Word.Document.8">
                  <p:embed/>
                </p:oleObj>
              </mc:Choice>
              <mc:Fallback>
                <p:oleObj name="Document" r:id="rId3" imgW="2084040" imgH="15307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68413"/>
                        <a:ext cx="6264275" cy="459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b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8558213" cy="289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4638"/>
            <a:ext cx="7939087" cy="641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l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7988"/>
            <a:ext cx="8081963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lo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76225"/>
            <a:ext cx="6681787" cy="645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096000" cy="1143000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FFC000"/>
                </a:solidFill>
                <a:latin typeface="CordiaUPC" pitchFamily="34" charset="-34"/>
              </a:rPr>
              <a:t>ความเสียหายจากอุบัติเหตุ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2600"/>
            <a:ext cx="7467600" cy="4038600"/>
          </a:xfrm>
        </p:spPr>
        <p:txBody>
          <a:bodyPr/>
          <a:lstStyle/>
          <a:p>
            <a:r>
              <a:rPr lang="th-TH" sz="3200" b="1" dirty="0">
                <a:solidFill>
                  <a:srgbClr val="FFC000"/>
                </a:solidFill>
                <a:latin typeface="CordiaUPC" pitchFamily="34" charset="-34"/>
              </a:rPr>
              <a:t>ตาย ณ โรงพยาบาล หมายถึง ผู้บาดเจ็บจากอุบัติเหตุ    ดังกล่าวเสียชีวิตภายใน 48 ชั่วโมง นับแต่เกิดเหตุ</a:t>
            </a:r>
          </a:p>
          <a:p>
            <a:r>
              <a:rPr lang="th-TH" sz="3200" b="1" dirty="0">
                <a:solidFill>
                  <a:srgbClr val="FFC000"/>
                </a:solidFill>
                <a:latin typeface="CordiaUPC" pitchFamily="34" charset="-34"/>
              </a:rPr>
              <a:t>บาดเจ็บสาหัส หมายถึง ผู้บาดเจ็บจากอุบัติเหตุดังกล่าว  ไม่สามารถรักษาได้ภายใน 3 สัปดาห์</a:t>
            </a:r>
          </a:p>
          <a:p>
            <a:r>
              <a:rPr lang="th-TH" sz="3200" b="1" dirty="0">
                <a:solidFill>
                  <a:srgbClr val="FFC000"/>
                </a:solidFill>
                <a:latin typeface="CordiaUPC" pitchFamily="34" charset="-34"/>
              </a:rPr>
              <a:t>บาดเจ็บเล็กน้อย หมายถึง ผู้บาดเจ็บจากอุบัติเหตุดังกล่าวสามารถรักษาให้หายได้ภายในเวลาอันสั้นหรือไม่นานนัก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628775"/>
            <a:ext cx="3394075" cy="1384300"/>
          </a:xfrm>
        </p:spPr>
        <p:txBody>
          <a:bodyPr/>
          <a:lstStyle/>
          <a:p>
            <a:r>
              <a:rPr lang="th-TH" sz="8000" b="1" dirty="0">
                <a:solidFill>
                  <a:srgbClr val="FF5050"/>
                </a:solidFill>
                <a:cs typeface="AngsanaUPC" pitchFamily="18" charset="-34"/>
              </a:rPr>
              <a:t>คำถาม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28860" y="3429000"/>
            <a:ext cx="21431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120000"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n-ea"/>
                <a:cs typeface="AngsanaUPC" pitchFamily="18" charset="-34"/>
              </a:rPr>
              <a:t>        </a:t>
            </a:r>
            <a:r>
              <a:rPr kumimoji="0" lang="th-TH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diaUPC" pitchFamily="34" charset="-34"/>
                <a:ea typeface="+mn-ea"/>
                <a:cs typeface="AngsanaUPC" pitchFamily="18" charset="-34"/>
              </a:rPr>
              <a:t>อื่น ๆ    </a:t>
            </a:r>
            <a:endParaRPr kumimoji="0" lang="th-TH" sz="6000" b="0" i="0" u="none" strike="noStrike" kern="0" cap="none" spc="0" normalizeH="0" baseline="0" noProof="0" dirty="0">
              <a:ln>
                <a:noFill/>
              </a:ln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47E257DF-985F-4C28-800E-B736F5D593BC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78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" name="ตัวยึดเนื้อหา 1"/>
          <p:cNvSpPr txBox="1">
            <a:spLocks/>
          </p:cNvSpPr>
          <p:nvPr/>
        </p:nvSpPr>
        <p:spPr bwMode="auto">
          <a:xfrm>
            <a:off x="0" y="2071688"/>
            <a:ext cx="9144000" cy="23574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19100" indent="-382588"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sz="6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UPC" pitchFamily="34" charset="-34"/>
                <a:cs typeface="CordiaUPC" pitchFamily="34" charset="-34"/>
              </a:rPr>
              <a:t>จบการนำเสนอ</a:t>
            </a:r>
          </a:p>
          <a:p>
            <a:pPr marL="419100" indent="-382588"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sz="4000" b="1" i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การใช้งาน</a:t>
            </a:r>
          </a:p>
          <a:p>
            <a:pPr marL="419100" indent="-382588"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sz="4000" b="1" i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ระบบสารสนเทศอุบัติเหตุบนทางหลวง (</a:t>
            </a:r>
            <a:r>
              <a:rPr lang="en-US" sz="4000" b="1" i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HAIMS)</a:t>
            </a:r>
          </a:p>
          <a:p>
            <a:pPr marL="419100" indent="-382588"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th-TH" sz="66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09017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800" b="1" dirty="0">
                <a:solidFill>
                  <a:srgbClr val="FFFFFF"/>
                </a:solidFill>
              </a:rPr>
              <a:t>สำหรับการอบรมครั้งนี้ให้ใช้ </a:t>
            </a:r>
            <a:r>
              <a:rPr lang="en-US" sz="4800" b="1" dirty="0">
                <a:solidFill>
                  <a:srgbClr val="FFFFFF"/>
                </a:solidFill>
              </a:rPr>
              <a:t>http://haims.longdo.com </a:t>
            </a:r>
            <a:endParaRPr lang="th-TH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59120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501062" cy="865187"/>
          </a:xfrm>
        </p:spPr>
        <p:txBody>
          <a:bodyPr lIns="45720" rIns="45720"/>
          <a:lstStyle/>
          <a:p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นำเข้าข้อมูล </a:t>
            </a:r>
            <a:r>
              <a:rPr lang="en-US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แบบฟอร์มแบ่งออกเป็น </a:t>
            </a:r>
            <a:r>
              <a:rPr lang="en-US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4 </a:t>
            </a:r>
            <a:r>
              <a:rPr lang="th-TH" b="1" dirty="0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ส่วน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72198" y="1400175"/>
            <a:ext cx="307180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แบบฟอร์มจะถูกแบ่งเป็น 4 ส่วน</a:t>
            </a:r>
          </a:p>
          <a:p>
            <a:pPr marL="533400" indent="-533400"/>
            <a:r>
              <a:rPr lang="th-TH" sz="2400" b="1" dirty="0" smtClean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ส่วนที่ 1  เวลา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และข้อมูลทางหลวง </a:t>
            </a:r>
            <a:b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(ข้อ </a:t>
            </a:r>
            <a:r>
              <a:rPr lang="en-US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1-2 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บางส่วน</a:t>
            </a:r>
            <a:r>
              <a:rPr lang="en-US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, 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ต้องกรอกให้ถูกต้องก่อน </a:t>
            </a:r>
            <a:r>
              <a:rPr lang="th-TH" sz="2400" b="1" dirty="0" smtClean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 จึง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จะกรอกส่วนต่อไปได้)</a:t>
            </a:r>
          </a:p>
          <a:p>
            <a:pPr marL="533400" indent="-533400"/>
            <a:r>
              <a:rPr lang="th-TH" sz="2400" b="1" dirty="0" smtClean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ส่วนที่ 2   แบบฟอร์ม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ที่เหลือในฝั่งซ้าย (ข้อ </a:t>
            </a:r>
            <a:r>
              <a:rPr lang="en-US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ที่เหลือ </a:t>
            </a:r>
            <a:r>
              <a:rPr lang="en-US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– 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ข้อ </a:t>
            </a:r>
            <a:r>
              <a:rPr lang="en-US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9)</a:t>
            </a:r>
            <a:endParaRPr lang="th-TH" sz="2400" b="1" dirty="0">
              <a:solidFill>
                <a:schemeClr val="hlink"/>
              </a:solidFill>
              <a:latin typeface="AngsanaUPC" pitchFamily="18" charset="-34"/>
              <a:cs typeface="AngsanaUPC" pitchFamily="18" charset="-34"/>
            </a:endParaRPr>
          </a:p>
          <a:p>
            <a:pPr marL="533400" indent="-533400"/>
            <a:r>
              <a:rPr lang="th-TH" sz="2400" b="1" dirty="0" smtClean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ส่วนที่ 3   แผนผัง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การเกิดเหตุ</a:t>
            </a:r>
          </a:p>
          <a:p>
            <a:pPr marL="533400" indent="-533400"/>
            <a:r>
              <a:rPr lang="th-TH" sz="2400" b="1" dirty="0" smtClean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ส่วนที่ 4   รหัส</a:t>
            </a:r>
            <a:r>
              <a:rPr lang="th-TH" sz="2400" b="1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การชน และ อื่นๆ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142844" y="2857496"/>
            <a:ext cx="3429024" cy="271464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143240" y="5143512"/>
            <a:ext cx="360363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ordiaUPC" pitchFamily="34" charset="-34"/>
                <a:cs typeface="CordiaUPC" pitchFamily="34" charset="-34"/>
              </a:rPr>
              <a:t>2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142844" y="1928802"/>
            <a:ext cx="3429024" cy="86201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3143240" y="2182802"/>
            <a:ext cx="360363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ordiaUPC" pitchFamily="34" charset="-34"/>
                <a:cs typeface="CordiaUPC" pitchFamily="34" charset="-34"/>
              </a:rPr>
              <a:t>1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3571868" y="4071942"/>
            <a:ext cx="2447925" cy="150019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3571868" y="1928802"/>
            <a:ext cx="2446338" cy="20907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572132" y="2214554"/>
            <a:ext cx="360363" cy="3730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ordiaUPC" pitchFamily="34" charset="-34"/>
                <a:cs typeface="CordiaUPC" pitchFamily="34" charset="-34"/>
              </a:rPr>
              <a:t>3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64" name="TextBox 7"/>
          <p:cNvSpPr txBox="1">
            <a:spLocks noChangeArrowheads="1"/>
          </p:cNvSpPr>
          <p:nvPr/>
        </p:nvSpPr>
        <p:spPr bwMode="auto">
          <a:xfrm>
            <a:off x="5572132" y="5143512"/>
            <a:ext cx="360363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ordiaUPC" pitchFamily="34" charset="-34"/>
                <a:cs typeface="CordiaUPC" pitchFamily="34" charset="-34"/>
              </a:rPr>
              <a:t>4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565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BF39AC0F-D8D0-4AF2-9E90-C1B7FE6E21D4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8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7463"/>
            <a:ext cx="7467600" cy="1143001"/>
          </a:xfrm>
        </p:spPr>
        <p:txBody>
          <a:bodyPr lIns="45720" rIns="45720"/>
          <a:lstStyle/>
          <a:p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นำเข้าข้อมูล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: </a:t>
            </a:r>
            <a:r>
              <a:rPr lang="th-TH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ส่วนที่ </a:t>
            </a:r>
            <a:r>
              <a:rPr lang="en-US" b="1">
                <a:solidFill>
                  <a:schemeClr val="hlink"/>
                </a:solidFill>
                <a:latin typeface="CordiaUPC" pitchFamily="34" charset="-34"/>
                <a:cs typeface="CordiaUPC" pitchFamily="34" charset="-34"/>
              </a:rPr>
              <a:t>1</a:t>
            </a:r>
            <a:endParaRPr lang="th-TH" b="1">
              <a:solidFill>
                <a:schemeClr val="hlink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785786" y="1071546"/>
            <a:ext cx="576262" cy="55721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5050"/>
                </a:solidFill>
                <a:latin typeface="CordiaUPC" pitchFamily="34" charset="-34"/>
                <a:cs typeface="CordiaUPC" pitchFamily="34" charset="-34"/>
              </a:rPr>
              <a:t>1</a:t>
            </a:r>
            <a:endParaRPr lang="th-TH" sz="2800" b="1">
              <a:solidFill>
                <a:srgbClr val="FF505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8677" name="ตัวยึดหมายเลขภาพนิ่ง 3"/>
          <p:cNvSpPr txBox="1">
            <a:spLocks noGrp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84C4BE4E-EF4A-4F72-AA11-A3EE27C76A4A}" type="slidenum">
              <a:rPr lang="en-US" sz="2000" b="1">
                <a:solidFill>
                  <a:srgbClr val="404756"/>
                </a:solidFill>
                <a:latin typeface="CordiaUPC" pitchFamily="34" charset="-34"/>
                <a:cs typeface="CordiaUPC" pitchFamily="34" charset="-34"/>
              </a:rPr>
              <a:pPr algn="r"/>
              <a:t>9</a:t>
            </a:fld>
            <a:endParaRPr lang="th-TH" sz="2000" b="1">
              <a:solidFill>
                <a:srgbClr val="404756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09024" cy="222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1748</TotalTime>
  <Words>1732</Words>
  <Application>Microsoft Office PowerPoint</Application>
  <PresentationFormat>On-screen Show (4:3)</PresentationFormat>
  <Paragraphs>359</Paragraphs>
  <Slides>79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Ocean</vt:lpstr>
      <vt:lpstr>Document</vt:lpstr>
      <vt:lpstr>การใช้งาน ระบบ HAIMS </vt:lpstr>
      <vt:lpstr>การเข้าสู่ระบบ  HAIMS</vt:lpstr>
      <vt:lpstr>เริ่มการใช้งานระบบ Haims</vt:lpstr>
      <vt:lpstr>2. ใส่ Username และ Password แล้ว กดปุ่ม  3. เมื่อ Log in สำเร็จ เว็บจะเข้าไปที่  หน้าหลัก</vt:lpstr>
      <vt:lpstr>หน้าหลักของระบบ HAIMS</vt:lpstr>
      <vt:lpstr>การกรอกข้อมูล</vt:lpstr>
      <vt:lpstr>PowerPoint Presentation</vt:lpstr>
      <vt:lpstr>นำเข้าข้อมูล : แบบฟอร์มแบ่งออกเป็น 4 ส่วน</vt:lpstr>
      <vt:lpstr>นำเข้าข้อมูล : ส่วนที่ 1</vt:lpstr>
      <vt:lpstr>การกรอกข้อมูล : เวลา และ วันที่เกิดเหตุ</vt:lpstr>
      <vt:lpstr>การกรอกข้อมูล : ข้อมูลทางหลวงเบื้องต้น</vt:lpstr>
      <vt:lpstr>PowerPoint Presentation</vt:lpstr>
      <vt:lpstr>PowerPoint Presentation</vt:lpstr>
      <vt:lpstr>หลังจากป้อนข้อมูลทางหลวง จะได้ตำแหน่งโดยที่ระบบคำนวณได้</vt:lpstr>
      <vt:lpstr>PowerPoint Presentation</vt:lpstr>
      <vt:lpstr>การกรอกข้อมูล : เลือก 1 อันจากตัวเลือก</vt:lpstr>
      <vt:lpstr>การกรอกข้อมูล : เลือกหลายอันจากตัวเลือก</vt:lpstr>
      <vt:lpstr>การกรอกข้อมูล : ข้อ 2 ที่เหลือ - ข้อ 9</vt:lpstr>
      <vt:lpstr>นำเข้าข้อมูล : ส่วนที่ 3 แผนผังการเกิดเหตุ</vt:lpstr>
      <vt:lpstr>หากตำแหน่งไม่ตรง สามารถเลื่อนเองได้</vt:lpstr>
      <vt:lpstr>การเลื่อนแผนที่</vt:lpstr>
      <vt:lpstr>การเลื่อนแผนที่</vt:lpstr>
      <vt:lpstr>ระบุตำแหน่งและทิศทางของรถที่ประสบเหตุ</vt:lpstr>
      <vt:lpstr>การหมุนรถ</vt:lpstr>
      <vt:lpstr>การเลื่อนรถ</vt:lpstr>
      <vt:lpstr>การใส่รูปก่อนและหลังชน</vt:lpstr>
      <vt:lpstr>การใส่รูปก่อนและหลังชน</vt:lpstr>
      <vt:lpstr>เครื่องมือเพิ่มเติมอื่นๆ</vt:lpstr>
      <vt:lpstr>ตัวอย่างการเพิ่มเสาไฟ และ หมายเลขทางหลวง</vt:lpstr>
      <vt:lpstr>นำเข้าข้อมูล : ส่วนที่ 4 รหัสการชน และ อื่นๆ</vt:lpstr>
      <vt:lpstr>เลือกรูปแบบการชน</vt:lpstr>
      <vt:lpstr>ใส่ไฟล์รูป</vt:lpstr>
      <vt:lpstr>บรรยายเหตุการณ์โดยย่อ</vt:lpstr>
      <vt:lpstr>นำเข้าข้อมูล : บันทึก</vt:lpstr>
      <vt:lpstr>ดูรายการอุบัติเหตุ</vt:lpstr>
      <vt:lpstr>ดูรายการอุบัติเหตุ</vt:lpstr>
      <vt:lpstr>PowerPoint Presentation</vt:lpstr>
      <vt:lpstr>ดูรายการอุบัติเหตุ</vt:lpstr>
      <vt:lpstr>ดูรายการอุบัติเหตุ : กรองข้อมูล</vt:lpstr>
      <vt:lpstr>ดูรายการอุบัติเหตุ : กรองข้อมูล</vt:lpstr>
      <vt:lpstr>PowerPoint Presentation</vt:lpstr>
      <vt:lpstr>ดูรายการอุบัติเหตุบนแผนที่</vt:lpstr>
      <vt:lpstr>ดูรายการอุบัติเหตุบนแผนที่ : วิธีใช้แผนที่</vt:lpstr>
      <vt:lpstr>PowerPoint Presentation</vt:lpstr>
      <vt:lpstr>ดูรายการอุบัติเหตุบนแผนที่ : วิธีใช้แผนที่</vt:lpstr>
      <vt:lpstr>ดูรายงาน</vt:lpstr>
      <vt:lpstr>ดูรายงาน</vt:lpstr>
      <vt:lpstr>PowerPoint Presentation</vt:lpstr>
      <vt:lpstr>PowerPoint Presentation</vt:lpstr>
      <vt:lpstr>PowerPoint Presentation</vt:lpstr>
      <vt:lpstr>สนทนา</vt:lpstr>
      <vt:lpstr>PowerPoint Presentation</vt:lpstr>
      <vt:lpstr>PowerPoint Presentation</vt:lpstr>
      <vt:lpstr>PowerPoint Presentation</vt:lpstr>
      <vt:lpstr>PowerPoint Presentation</vt:lpstr>
      <vt:lpstr>1. แผนที่ไม่ขึ้น</vt:lpstr>
      <vt:lpstr>PowerPoint Presentation</vt:lpstr>
      <vt:lpstr>ไม่กด บันทึก ไป กด ร่าง  สถานะจะเป็น ร่าง เสมอ แม้ข้อมูลครบถ้วน </vt:lpstr>
      <vt:lpstr>4. หัวข้อที่ 2.9  การจราจร </vt:lpstr>
      <vt:lpstr>5. รหัสการชน</vt:lpstr>
      <vt:lpstr>6. มูลเหตุที่สันนิษฐาน</vt:lpstr>
      <vt:lpstr>7. ผู้บันทึกข้อมูลสับสน ระหว่าง รถจักรยานและรถจักรยานยนต์  มักบันทึกสลับกันบ่อยครั้ง</vt:lpstr>
      <vt:lpstr>8. กรณีรถบรรทุกมากกว่า 10 ล้อ (รถพ่วง)</vt:lpstr>
      <vt:lpstr>9. กรณีพิมพ์แบบฟอร์ม Haims แล้วไม่มีแผนที่ ให้แก้ไขโดย Save ข้อมูลนั้นเป็น PDF ก่อน แล้วสั่งพิมพ์จาก PDF</vt:lpstr>
      <vt:lpstr>PowerPoint Presentation</vt:lpstr>
      <vt:lpstr>PowerPoint Presentation</vt:lpstr>
      <vt:lpstr>PowerPoint Presentation</vt:lpstr>
      <vt:lpstr>ทางหลวงตัดกัน</vt:lpstr>
      <vt:lpstr>ทางหลวงตัดกัน</vt:lpstr>
      <vt:lpstr>ทางหลวงตัดกัน</vt:lpstr>
      <vt:lpstr>ทางหลวงตัดกัน</vt:lpstr>
      <vt:lpstr>PowerPoint Presentation</vt:lpstr>
      <vt:lpstr>PowerPoint Presentation</vt:lpstr>
      <vt:lpstr>PowerPoint Presentation</vt:lpstr>
      <vt:lpstr>PowerPoint Presentation</vt:lpstr>
      <vt:lpstr>ความเสียหายจากอุบัติเหตุ</vt:lpstr>
      <vt:lpstr>คำถาม</vt:lpstr>
      <vt:lpstr>PowerPoint Presentation</vt:lpstr>
      <vt:lpstr>PowerPoint Presentation</vt:lpstr>
    </vt:vector>
  </TitlesOfParts>
  <Company>MSHOME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การใช้งาน ระบบ HAIMS</dc:title>
  <dc:creator>DarkUser</dc:creator>
  <cp:lastModifiedBy>Administrator</cp:lastModifiedBy>
  <cp:revision>125</cp:revision>
  <dcterms:created xsi:type="dcterms:W3CDTF">2011-03-06T07:25:54Z</dcterms:created>
  <dcterms:modified xsi:type="dcterms:W3CDTF">2013-06-24T07:26:38Z</dcterms:modified>
</cp:coreProperties>
</file>